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30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ithub.com/disha-mondal-github/QuantumNinjas-reposito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isha-mondal-github/QuantumNinjas-repository/blob/main/pennylane_task1_codebooks_documentation.ipynb"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ennylane.ai/qml/demos/tutorial_variational_classifier/"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disha-mondal-github/QuantumNinjas-repository/blob/main/variational_classifier_task2.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disha-mondal-github/QuantumNinjas-repository/blob/main/quanvolutionalnetworks_task3.ipynb" TargetMode="External"/><Relationship Id="rId4" Type="http://schemas.openxmlformats.org/officeDocument/2006/relationships/hyperlink" Target="https://pennylane.ai/qml/demos/tutorial_quanvolu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quantumsinefunction_task4.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blog.superflippy.net/2017/05/poem-sine-wave.html" TargetMode="External"/><Relationship Id="rId5" Type="http://schemas.openxmlformats.org/officeDocument/2006/relationships/image" Target="../media/image11.jpg"/><Relationship Id="rId4" Type="http://schemas.openxmlformats.org/officeDocument/2006/relationships/hyperlink" Target="https://github.com/disha-mondal-github/QuantumNinjas-repository/blob/main/quantumsinefunction_task4.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6410" y="0"/>
            <a:ext cx="14630400" cy="8229600"/>
          </a:xfrm>
          <a:prstGeom prst="rect">
            <a:avLst/>
          </a:prstGeom>
          <a:solidFill>
            <a:srgbClr val="D1E7D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12840" y="640318"/>
            <a:ext cx="7592780" cy="1255389"/>
          </a:xfrm>
          <a:prstGeom prst="rect">
            <a:avLst/>
          </a:prstGeom>
          <a:solidFill>
            <a:schemeClr val="accent6">
              <a:lumMod val="20000"/>
              <a:lumOff val="80000"/>
            </a:schemeClr>
          </a:solidFill>
          <a:ln/>
        </p:spPr>
        <p:txBody>
          <a:bodyPr wrap="square" rtlCol="0" anchor="t"/>
          <a:lstStyle/>
          <a:p>
            <a:pPr marL="0" indent="0">
              <a:lnSpc>
                <a:spcPts val="4572"/>
              </a:lnSpc>
              <a:buNone/>
            </a:pPr>
            <a:r>
              <a:rPr lang="en-US" sz="3658" b="1" dirty="0">
                <a:solidFill>
                  <a:schemeClr val="accent6">
                    <a:lumMod val="50000"/>
                  </a:schemeClr>
                </a:solidFill>
                <a:latin typeface="Fraunces" pitchFamily="34" charset="0"/>
                <a:ea typeface="Fraunces" pitchFamily="34" charset="-122"/>
                <a:cs typeface="Fraunces" pitchFamily="34" charset="-120"/>
              </a:rPr>
              <a:t>Quantum Machine Learning for Conspicuity Detection in Production</a:t>
            </a:r>
            <a:endParaRPr lang="en-US" sz="3658" dirty="0">
              <a:solidFill>
                <a:schemeClr val="accent6">
                  <a:lumMod val="50000"/>
                </a:schemeClr>
              </a:solidFill>
            </a:endParaRPr>
          </a:p>
        </p:txBody>
      </p:sp>
      <p:sp>
        <p:nvSpPr>
          <p:cNvPr id="6" name="Text 3"/>
          <p:cNvSpPr/>
          <p:nvPr/>
        </p:nvSpPr>
        <p:spPr>
          <a:xfrm>
            <a:off x="887299" y="2176289"/>
            <a:ext cx="7518321" cy="492051"/>
          </a:xfrm>
          <a:prstGeom prst="rect">
            <a:avLst/>
          </a:prstGeom>
          <a:noFill/>
          <a:ln/>
        </p:spPr>
        <p:txBody>
          <a:bodyPr wrap="square" rtlCol="0" anchor="t"/>
          <a:lstStyle/>
          <a:p>
            <a:pPr marL="0" indent="0">
              <a:lnSpc>
                <a:spcPts val="2858"/>
              </a:lnSpc>
              <a:buNone/>
            </a:pPr>
            <a:r>
              <a:rPr lang="en-US" sz="2286" b="1" dirty="0">
                <a:solidFill>
                  <a:schemeClr val="accent6">
                    <a:lumMod val="75000"/>
                  </a:schemeClr>
                </a:solidFill>
                <a:latin typeface="Fraunces" pitchFamily="34" charset="0"/>
                <a:ea typeface="Fraunces" pitchFamily="34" charset="-122"/>
                <a:cs typeface="Fraunces" pitchFamily="34" charset="-120"/>
              </a:rPr>
              <a:t>QSL Fraunhofer - Womanium Quantum+AI  Project 2024</a:t>
            </a:r>
            <a:endParaRPr lang="en-US" sz="2286" dirty="0">
              <a:solidFill>
                <a:schemeClr val="accent6">
                  <a:lumMod val="75000"/>
                </a:schemeClr>
              </a:solidFill>
            </a:endParaRPr>
          </a:p>
        </p:txBody>
      </p:sp>
      <p:sp>
        <p:nvSpPr>
          <p:cNvPr id="7" name="Text 4"/>
          <p:cNvSpPr/>
          <p:nvPr/>
        </p:nvSpPr>
        <p:spPr>
          <a:xfrm>
            <a:off x="1161217" y="3256157"/>
            <a:ext cx="7518320" cy="4527394"/>
          </a:xfrm>
          <a:prstGeom prst="rect">
            <a:avLst/>
          </a:prstGeom>
          <a:noFill/>
          <a:ln/>
        </p:spPr>
        <p:txBody>
          <a:bodyPr wrap="square" rtlCol="0" anchor="t"/>
          <a:lstStyle/>
          <a:p>
            <a:pPr marL="0" indent="0">
              <a:lnSpc>
                <a:spcPts val="2926"/>
              </a:lnSpc>
              <a:buNone/>
            </a:pPr>
            <a:r>
              <a:rPr lang="en-US" sz="2000" dirty="0">
                <a:solidFill>
                  <a:srgbClr val="405449"/>
                </a:solidFill>
                <a:latin typeface="Nobile" pitchFamily="34" charset="0"/>
                <a:ea typeface="Nobile" pitchFamily="34" charset="-122"/>
                <a:cs typeface="Nobile" pitchFamily="34" charset="-120"/>
              </a:rPr>
              <a:t>Created by Team: </a:t>
            </a:r>
            <a:r>
              <a:rPr lang="en-US" sz="2000" b="1" dirty="0" err="1">
                <a:solidFill>
                  <a:srgbClr val="405449"/>
                </a:solidFill>
                <a:latin typeface="Nobile" pitchFamily="34" charset="0"/>
                <a:ea typeface="Nobile" pitchFamily="34" charset="-122"/>
                <a:cs typeface="Nobile" pitchFamily="34" charset="-120"/>
              </a:rPr>
              <a:t>QuantumNinjas</a:t>
            </a:r>
            <a:endParaRPr lang="en-US" sz="2000" b="1" dirty="0">
              <a:solidFill>
                <a:srgbClr val="405449"/>
              </a:solidFill>
              <a:latin typeface="Nobile" pitchFamily="34" charset="0"/>
              <a:ea typeface="Nobile" pitchFamily="34" charset="-122"/>
              <a:cs typeface="Nobile" pitchFamily="34" charset="-120"/>
            </a:endParaRPr>
          </a:p>
          <a:p>
            <a:pPr marL="0" indent="0">
              <a:lnSpc>
                <a:spcPts val="2926"/>
              </a:lnSpc>
              <a:buNone/>
            </a:pPr>
            <a:endParaRPr lang="en-US" sz="2000" dirty="0">
              <a:solidFill>
                <a:srgbClr val="405449"/>
              </a:solidFill>
              <a:latin typeface="Nobile" pitchFamily="34" charset="0"/>
              <a:ea typeface="Nobile" pitchFamily="34" charset="-122"/>
              <a:cs typeface="Nobile" pitchFamily="34" charset="-120"/>
            </a:endParaRPr>
          </a:p>
          <a:p>
            <a:pPr>
              <a:lnSpc>
                <a:spcPts val="2926"/>
              </a:lnSpc>
            </a:pPr>
            <a:r>
              <a:rPr lang="en-US" sz="2000" dirty="0">
                <a:solidFill>
                  <a:srgbClr val="405449"/>
                </a:solidFill>
                <a:latin typeface="Nobile" pitchFamily="34" charset="0"/>
                <a:ea typeface="Nobile" pitchFamily="34" charset="-122"/>
                <a:cs typeface="Nobile" pitchFamily="34" charset="-120"/>
              </a:rPr>
              <a:t>Team Member Name: </a:t>
            </a:r>
            <a:r>
              <a:rPr lang="en-US" sz="2000" b="1" dirty="0">
                <a:solidFill>
                  <a:srgbClr val="405449"/>
                </a:solidFill>
                <a:latin typeface="Nobile" pitchFamily="34" charset="0"/>
                <a:ea typeface="Nobile" pitchFamily="34" charset="-122"/>
                <a:cs typeface="Nobile" pitchFamily="34" charset="-120"/>
              </a:rPr>
              <a:t>Disha Mondal  </a:t>
            </a:r>
          </a:p>
          <a:p>
            <a:pPr>
              <a:lnSpc>
                <a:spcPts val="2926"/>
              </a:lnSpc>
            </a:pPr>
            <a:endParaRPr lang="en-US" sz="2000" dirty="0"/>
          </a:p>
          <a:p>
            <a:pPr>
              <a:lnSpc>
                <a:spcPts val="2926"/>
              </a:lnSpc>
            </a:pPr>
            <a:endParaRPr lang="en-US" sz="2000" dirty="0">
              <a:solidFill>
                <a:srgbClr val="405449"/>
              </a:solidFill>
              <a:latin typeface="Nobile" pitchFamily="34" charset="0"/>
              <a:ea typeface="Nobile" pitchFamily="34" charset="-122"/>
              <a:cs typeface="Nobile" pitchFamily="34" charset="-120"/>
            </a:endParaRPr>
          </a:p>
          <a:p>
            <a:pPr>
              <a:lnSpc>
                <a:spcPts val="2926"/>
              </a:lnSpc>
            </a:pPr>
            <a:endParaRPr lang="en-US" sz="2000" dirty="0">
              <a:solidFill>
                <a:srgbClr val="405449"/>
              </a:solidFill>
              <a:latin typeface="Nobile" pitchFamily="34" charset="0"/>
              <a:ea typeface="Nobile" pitchFamily="34" charset="-122"/>
              <a:cs typeface="Nobile" pitchFamily="34" charset="-120"/>
            </a:endParaRPr>
          </a:p>
          <a:p>
            <a:pPr>
              <a:lnSpc>
                <a:spcPts val="2926"/>
              </a:lnSpc>
            </a:pPr>
            <a:endParaRPr lang="en-US" sz="2000" dirty="0">
              <a:solidFill>
                <a:srgbClr val="405449"/>
              </a:solidFill>
              <a:latin typeface="Nobile" pitchFamily="34" charset="0"/>
              <a:ea typeface="Nobile" pitchFamily="34" charset="-122"/>
              <a:cs typeface="Nobile" pitchFamily="34" charset="-120"/>
            </a:endParaRPr>
          </a:p>
          <a:p>
            <a:pPr>
              <a:lnSpc>
                <a:spcPts val="2926"/>
              </a:lnSpc>
            </a:pPr>
            <a:r>
              <a:rPr lang="en-US" sz="2000" dirty="0">
                <a:solidFill>
                  <a:srgbClr val="405449"/>
                </a:solidFill>
                <a:latin typeface="Nobile"/>
                <a:ea typeface="Nobile" pitchFamily="34" charset="-122"/>
                <a:cs typeface="Nobile" pitchFamily="34" charset="-120"/>
              </a:rPr>
              <a:t>About Me: I am an undergraduate student from India pursuing Computer Science &amp; Engineering.</a:t>
            </a:r>
          </a:p>
          <a:p>
            <a:pPr>
              <a:lnSpc>
                <a:spcPts val="2926"/>
              </a:lnSpc>
            </a:pPr>
            <a:endParaRPr lang="en-US" sz="2000" dirty="0">
              <a:solidFill>
                <a:srgbClr val="405449"/>
              </a:solidFill>
              <a:latin typeface="Nobile"/>
              <a:ea typeface="Nobile" pitchFamily="34" charset="-122"/>
              <a:cs typeface="Nobile" pitchFamily="34" charset="-120"/>
            </a:endParaRPr>
          </a:p>
          <a:p>
            <a:pPr>
              <a:lnSpc>
                <a:spcPts val="2926"/>
              </a:lnSpc>
            </a:pPr>
            <a:r>
              <a:rPr lang="en-US" sz="2000" dirty="0">
                <a:solidFill>
                  <a:srgbClr val="405449"/>
                </a:solidFill>
                <a:latin typeface="Nobile"/>
                <a:ea typeface="Nobile" pitchFamily="34" charset="-122"/>
                <a:cs typeface="Nobile" pitchFamily="34" charset="-120"/>
              </a:rPr>
              <a:t>Team Repository Link: </a:t>
            </a:r>
            <a:r>
              <a:rPr lang="en-US" sz="2000" dirty="0">
                <a:solidFill>
                  <a:srgbClr val="405449"/>
                </a:solidFill>
                <a:latin typeface="Nobile"/>
                <a:ea typeface="Nobile" pitchFamily="34" charset="-122"/>
                <a:cs typeface="Nobile" pitchFamily="34" charset="-120"/>
                <a:hlinkClick r:id="rId4"/>
              </a:rPr>
              <a:t>https://github.com/disha-mondal-github/QuantumNinjas-repository</a:t>
            </a:r>
            <a:endParaRPr lang="en-US" sz="2000" dirty="0">
              <a:solidFill>
                <a:srgbClr val="405449"/>
              </a:solidFill>
              <a:latin typeface="Nobile"/>
              <a:ea typeface="Nobile" pitchFamily="34" charset="-122"/>
              <a:cs typeface="Nobile" pitchFamily="34" charset="-120"/>
            </a:endParaRPr>
          </a:p>
          <a:p>
            <a:pPr marL="0" indent="0">
              <a:lnSpc>
                <a:spcPts val="2926"/>
              </a:lnSpc>
              <a:buNone/>
            </a:pPr>
            <a:endParaRPr lang="en-US" sz="1829" dirty="0">
              <a:solidFill>
                <a:srgbClr val="405449"/>
              </a:solidFill>
              <a:latin typeface="Nobile" pitchFamily="34" charset="0"/>
              <a:ea typeface="Nobile" pitchFamily="34" charset="-122"/>
              <a:cs typeface="Nobile" pitchFamily="34" charset="-120"/>
            </a:endParaRPr>
          </a:p>
          <a:p>
            <a:pPr marL="0" indent="0">
              <a:lnSpc>
                <a:spcPts val="2926"/>
              </a:lnSpc>
              <a:buNone/>
            </a:pPr>
            <a:endParaRPr lang="en-US" sz="1829" dirty="0"/>
          </a:p>
        </p:txBody>
      </p:sp>
      <p:sp>
        <p:nvSpPr>
          <p:cNvPr id="9" name="Text 6"/>
          <p:cNvSpPr/>
          <p:nvPr/>
        </p:nvSpPr>
        <p:spPr>
          <a:xfrm>
            <a:off x="1161217" y="5482352"/>
            <a:ext cx="3127534" cy="371594"/>
          </a:xfrm>
          <a:prstGeom prst="rect">
            <a:avLst/>
          </a:prstGeom>
          <a:noFill/>
          <a:ln/>
        </p:spPr>
        <p:txBody>
          <a:bodyPr wrap="none" rtlCol="0" anchor="t"/>
          <a:lstStyle/>
          <a:p>
            <a:pPr marL="0" indent="0">
              <a:lnSpc>
                <a:spcPts val="2926"/>
              </a:lnSpc>
              <a:buNone/>
            </a:pPr>
            <a:endParaRPr lang="en-US" sz="1829" dirty="0"/>
          </a:p>
        </p:txBody>
      </p:sp>
      <p:pic>
        <p:nvPicPr>
          <p:cNvPr id="10" name="Image 1" descr="preencoded.png"/>
          <p:cNvPicPr>
            <a:picLocks noChangeAspect="1"/>
          </p:cNvPicPr>
          <p:nvPr/>
        </p:nvPicPr>
        <p:blipFill>
          <a:blip r:embed="rId5"/>
          <a:stretch>
            <a:fillRect/>
          </a:stretch>
        </p:blipFill>
        <p:spPr>
          <a:xfrm>
            <a:off x="1329307" y="4560895"/>
            <a:ext cx="869944" cy="869944"/>
          </a:xfrm>
          <a:prstGeom prst="rect">
            <a:avLst/>
          </a:prstGeom>
          <a:solidFill>
            <a:srgbClr val="FFFFFF">
              <a:shade val="85000"/>
            </a:srgbClr>
          </a:solidFill>
          <a:ln w="88900" cap="sq">
            <a:solidFill>
              <a:schemeClr val="accent6">
                <a:lumMod val="5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CD2F4D8-A25C-ADFC-CDC0-0A035F07BE08}"/>
              </a:ext>
            </a:extLst>
          </p:cNvPr>
          <p:cNvSpPr/>
          <p:nvPr/>
        </p:nvSpPr>
        <p:spPr>
          <a:xfrm flipH="1">
            <a:off x="1048213" y="3256156"/>
            <a:ext cx="45719" cy="4333125"/>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14630400" cy="2268855"/>
          </a:xfrm>
          <a:prstGeom prst="rect">
            <a:avLst/>
          </a:prstGeom>
        </p:spPr>
      </p:pic>
      <p:sp>
        <p:nvSpPr>
          <p:cNvPr id="5" name="Text 2"/>
          <p:cNvSpPr/>
          <p:nvPr/>
        </p:nvSpPr>
        <p:spPr>
          <a:xfrm>
            <a:off x="2357676" y="2914174"/>
            <a:ext cx="9914930" cy="642459"/>
          </a:xfrm>
          <a:prstGeom prst="rect">
            <a:avLst/>
          </a:prstGeom>
          <a:solidFill>
            <a:schemeClr val="accent6">
              <a:lumMod val="20000"/>
              <a:lumOff val="80000"/>
            </a:schemeClr>
          </a:solidFill>
          <a:ln/>
        </p:spPr>
        <p:txBody>
          <a:bodyPr wrap="square" rtlCol="0" anchor="t"/>
          <a:lstStyle/>
          <a:p>
            <a:pPr marL="0" indent="0">
              <a:lnSpc>
                <a:spcPts val="4466"/>
              </a:lnSpc>
              <a:buNone/>
            </a:pPr>
            <a:r>
              <a:rPr lang="en-US" sz="3573" b="1" dirty="0">
                <a:solidFill>
                  <a:srgbClr val="3B4540"/>
                </a:solidFill>
                <a:latin typeface="Fraunces" pitchFamily="34" charset="0"/>
                <a:ea typeface="Fraunces" pitchFamily="34" charset="-122"/>
                <a:cs typeface="Fraunces" pitchFamily="34" charset="-120"/>
              </a:rPr>
              <a:t>Task 5 - Industrial Dataset (Not Completed)</a:t>
            </a:r>
            <a:endParaRPr lang="en-US" sz="3573" dirty="0"/>
          </a:p>
        </p:txBody>
      </p:sp>
      <p:sp>
        <p:nvSpPr>
          <p:cNvPr id="6" name="Text 3"/>
          <p:cNvSpPr/>
          <p:nvPr/>
        </p:nvSpPr>
        <p:spPr>
          <a:xfrm>
            <a:off x="2321688" y="3935611"/>
            <a:ext cx="9950918" cy="500418"/>
          </a:xfrm>
          <a:prstGeom prst="rect">
            <a:avLst/>
          </a:prstGeom>
          <a:solidFill>
            <a:schemeClr val="accent6">
              <a:lumMod val="20000"/>
              <a:lumOff val="80000"/>
            </a:schemeClr>
          </a:solidFill>
          <a:ln/>
        </p:spPr>
        <p:txBody>
          <a:bodyPr wrap="none" rtlCol="0" anchor="t"/>
          <a:lstStyle/>
          <a:p>
            <a:pPr marL="342900" indent="-342900" algn="l">
              <a:lnSpc>
                <a:spcPts val="2287"/>
              </a:lnSpc>
              <a:buSzPct val="100000"/>
              <a:buChar char="•"/>
            </a:pPr>
            <a:r>
              <a:rPr lang="en-US" b="1" dirty="0">
                <a:solidFill>
                  <a:srgbClr val="405449"/>
                </a:solidFill>
                <a:latin typeface="Nobile" pitchFamily="34" charset="0"/>
                <a:ea typeface="Nobile" pitchFamily="34" charset="-122"/>
                <a:cs typeface="Nobile" pitchFamily="34" charset="-120"/>
              </a:rPr>
              <a:t>Objective:</a:t>
            </a:r>
            <a:r>
              <a:rPr lang="en-US" dirty="0">
                <a:solidFill>
                  <a:srgbClr val="405449"/>
                </a:solidFill>
                <a:latin typeface="Nobile" pitchFamily="34" charset="0"/>
                <a:ea typeface="Nobile" pitchFamily="34" charset="-122"/>
                <a:cs typeface="Nobile" pitchFamily="34" charset="-120"/>
              </a:rPr>
              <a:t> To implement a QML model for detecting defective parts using a real-world dataset.</a:t>
            </a:r>
            <a:endParaRPr lang="en-US" dirty="0"/>
          </a:p>
        </p:txBody>
      </p:sp>
      <p:pic>
        <p:nvPicPr>
          <p:cNvPr id="7" name="Image 1" descr="preencoded.png"/>
          <p:cNvPicPr>
            <a:picLocks noChangeAspect="1"/>
          </p:cNvPicPr>
          <p:nvPr/>
        </p:nvPicPr>
        <p:blipFill>
          <a:blip r:embed="rId4"/>
          <a:stretch>
            <a:fillRect/>
          </a:stretch>
        </p:blipFill>
        <p:spPr>
          <a:xfrm>
            <a:off x="2357676" y="4815007"/>
            <a:ext cx="453747" cy="453747"/>
          </a:xfrm>
          <a:prstGeom prst="rect">
            <a:avLst/>
          </a:prstGeom>
        </p:spPr>
      </p:pic>
      <p:sp>
        <p:nvSpPr>
          <p:cNvPr id="8" name="Text 4"/>
          <p:cNvSpPr/>
          <p:nvPr/>
        </p:nvSpPr>
        <p:spPr>
          <a:xfrm>
            <a:off x="2357676" y="5450205"/>
            <a:ext cx="2268855" cy="283607"/>
          </a:xfrm>
          <a:prstGeom prst="rect">
            <a:avLst/>
          </a:prstGeom>
          <a:noFill/>
          <a:ln/>
        </p:spPr>
        <p:txBody>
          <a:bodyPr wrap="none" rtlCol="0" anchor="t"/>
          <a:lstStyle/>
          <a:p>
            <a:pPr marL="0" indent="0" algn="l">
              <a:lnSpc>
                <a:spcPts val="2233"/>
              </a:lnSpc>
              <a:buNone/>
            </a:pPr>
            <a:r>
              <a:rPr lang="en-US" sz="1787" b="1" dirty="0">
                <a:solidFill>
                  <a:srgbClr val="405449"/>
                </a:solidFill>
                <a:latin typeface="Fraunces" pitchFamily="34" charset="0"/>
                <a:ea typeface="Fraunces" pitchFamily="34" charset="-122"/>
                <a:cs typeface="Fraunces" pitchFamily="34" charset="-120"/>
              </a:rPr>
              <a:t>Time Constraints</a:t>
            </a:r>
            <a:endParaRPr lang="en-US" sz="1787" dirty="0"/>
          </a:p>
        </p:txBody>
      </p:sp>
      <p:sp>
        <p:nvSpPr>
          <p:cNvPr id="9" name="Text 5"/>
          <p:cNvSpPr/>
          <p:nvPr/>
        </p:nvSpPr>
        <p:spPr>
          <a:xfrm>
            <a:off x="2357676" y="5842635"/>
            <a:ext cx="3123486" cy="1741646"/>
          </a:xfrm>
          <a:prstGeom prst="rect">
            <a:avLst/>
          </a:prstGeom>
          <a:solidFill>
            <a:schemeClr val="accent6">
              <a:lumMod val="20000"/>
              <a:lumOff val="80000"/>
            </a:schemeClr>
          </a:solidFill>
          <a:ln/>
        </p:spPr>
        <p:txBody>
          <a:bodyPr wrap="square" rtlCol="0" anchor="t"/>
          <a:lstStyle/>
          <a:p>
            <a:pPr marL="0" indent="0" algn="l">
              <a:lnSpc>
                <a:spcPts val="2287"/>
              </a:lnSpc>
              <a:buNone/>
            </a:pPr>
            <a:r>
              <a:rPr lang="en-US" sz="1429" dirty="0">
                <a:solidFill>
                  <a:srgbClr val="405449"/>
                </a:solidFill>
                <a:latin typeface="Nobile" pitchFamily="34" charset="0"/>
                <a:ea typeface="Nobile" pitchFamily="34" charset="-122"/>
                <a:cs typeface="Nobile" pitchFamily="34" charset="-120"/>
              </a:rPr>
              <a:t>Due to time limitations, the team was unable to complete the implementation of a quantum machine learning model for the real-world industrial dataset.</a:t>
            </a:r>
            <a:endParaRPr lang="en-US" sz="1429" dirty="0"/>
          </a:p>
        </p:txBody>
      </p:sp>
      <p:pic>
        <p:nvPicPr>
          <p:cNvPr id="10" name="Image 2" descr="preencoded.png"/>
          <p:cNvPicPr>
            <a:picLocks noChangeAspect="1"/>
          </p:cNvPicPr>
          <p:nvPr/>
        </p:nvPicPr>
        <p:blipFill>
          <a:blip r:embed="rId5"/>
          <a:stretch>
            <a:fillRect/>
          </a:stretch>
        </p:blipFill>
        <p:spPr>
          <a:xfrm>
            <a:off x="5753338" y="4815007"/>
            <a:ext cx="453747" cy="453747"/>
          </a:xfrm>
          <a:prstGeom prst="rect">
            <a:avLst/>
          </a:prstGeom>
        </p:spPr>
      </p:pic>
      <p:sp>
        <p:nvSpPr>
          <p:cNvPr id="11" name="Text 6"/>
          <p:cNvSpPr/>
          <p:nvPr/>
        </p:nvSpPr>
        <p:spPr>
          <a:xfrm>
            <a:off x="5753338" y="5450205"/>
            <a:ext cx="2431375" cy="283607"/>
          </a:xfrm>
          <a:prstGeom prst="rect">
            <a:avLst/>
          </a:prstGeom>
          <a:noFill/>
          <a:ln/>
        </p:spPr>
        <p:txBody>
          <a:bodyPr wrap="none" rtlCol="0" anchor="t"/>
          <a:lstStyle/>
          <a:p>
            <a:pPr marL="0" indent="0" algn="l">
              <a:lnSpc>
                <a:spcPts val="2233"/>
              </a:lnSpc>
              <a:buNone/>
            </a:pPr>
            <a:r>
              <a:rPr lang="en-US" sz="1787" b="1" dirty="0">
                <a:solidFill>
                  <a:srgbClr val="405449"/>
                </a:solidFill>
                <a:latin typeface="Fraunces" pitchFamily="34" charset="0"/>
                <a:ea typeface="Fraunces" pitchFamily="34" charset="-122"/>
                <a:cs typeface="Fraunces" pitchFamily="34" charset="-120"/>
              </a:rPr>
              <a:t>Technical Challenges</a:t>
            </a:r>
            <a:endParaRPr lang="en-US" sz="1787" dirty="0"/>
          </a:p>
        </p:txBody>
      </p:sp>
      <p:sp>
        <p:nvSpPr>
          <p:cNvPr id="12" name="Text 7"/>
          <p:cNvSpPr/>
          <p:nvPr/>
        </p:nvSpPr>
        <p:spPr>
          <a:xfrm>
            <a:off x="5753338" y="5842634"/>
            <a:ext cx="3123486" cy="1741645"/>
          </a:xfrm>
          <a:prstGeom prst="rect">
            <a:avLst/>
          </a:prstGeom>
          <a:solidFill>
            <a:schemeClr val="accent6">
              <a:lumMod val="20000"/>
              <a:lumOff val="80000"/>
            </a:schemeClr>
          </a:solidFill>
          <a:ln/>
        </p:spPr>
        <p:txBody>
          <a:bodyPr wrap="square" rtlCol="0" anchor="t"/>
          <a:lstStyle/>
          <a:p>
            <a:pPr marL="0" indent="0" algn="l">
              <a:lnSpc>
                <a:spcPts val="2287"/>
              </a:lnSpc>
              <a:buNone/>
            </a:pPr>
            <a:r>
              <a:rPr lang="en-US" sz="1429" dirty="0">
                <a:solidFill>
                  <a:srgbClr val="405449"/>
                </a:solidFill>
                <a:latin typeface="Nobile" pitchFamily="34" charset="0"/>
                <a:ea typeface="Nobile" pitchFamily="34" charset="-122"/>
                <a:cs typeface="Nobile" pitchFamily="34" charset="-120"/>
              </a:rPr>
              <a:t>The team encountered technical challenges that prevented them from fully implementing the model for the industrial dataset within the given timeframe.</a:t>
            </a:r>
            <a:endParaRPr lang="en-US" sz="1429" dirty="0"/>
          </a:p>
        </p:txBody>
      </p:sp>
      <p:pic>
        <p:nvPicPr>
          <p:cNvPr id="13" name="Image 3" descr="preencoded.png"/>
          <p:cNvPicPr>
            <a:picLocks noChangeAspect="1"/>
          </p:cNvPicPr>
          <p:nvPr/>
        </p:nvPicPr>
        <p:blipFill>
          <a:blip r:embed="rId6"/>
          <a:stretch>
            <a:fillRect/>
          </a:stretch>
        </p:blipFill>
        <p:spPr>
          <a:xfrm>
            <a:off x="9149001" y="4815007"/>
            <a:ext cx="453747" cy="453747"/>
          </a:xfrm>
          <a:prstGeom prst="rect">
            <a:avLst/>
          </a:prstGeom>
        </p:spPr>
      </p:pic>
      <p:sp>
        <p:nvSpPr>
          <p:cNvPr id="14" name="Text 8"/>
          <p:cNvSpPr/>
          <p:nvPr/>
        </p:nvSpPr>
        <p:spPr>
          <a:xfrm>
            <a:off x="9149001" y="5450205"/>
            <a:ext cx="2319695" cy="283607"/>
          </a:xfrm>
          <a:prstGeom prst="rect">
            <a:avLst/>
          </a:prstGeom>
          <a:noFill/>
          <a:ln/>
        </p:spPr>
        <p:txBody>
          <a:bodyPr wrap="none" rtlCol="0" anchor="t"/>
          <a:lstStyle/>
          <a:p>
            <a:pPr marL="0" indent="0" algn="l">
              <a:lnSpc>
                <a:spcPts val="2233"/>
              </a:lnSpc>
              <a:buNone/>
            </a:pPr>
            <a:r>
              <a:rPr lang="en-US" sz="1787" b="1" dirty="0">
                <a:solidFill>
                  <a:srgbClr val="405449"/>
                </a:solidFill>
                <a:latin typeface="Fraunces" pitchFamily="34" charset="0"/>
                <a:ea typeface="Fraunces" pitchFamily="34" charset="-122"/>
                <a:cs typeface="Fraunces" pitchFamily="34" charset="-120"/>
              </a:rPr>
              <a:t>Potential Next Steps</a:t>
            </a:r>
            <a:endParaRPr lang="en-US" sz="1787" dirty="0"/>
          </a:p>
        </p:txBody>
      </p:sp>
      <p:sp>
        <p:nvSpPr>
          <p:cNvPr id="15" name="Text 9"/>
          <p:cNvSpPr/>
          <p:nvPr/>
        </p:nvSpPr>
        <p:spPr>
          <a:xfrm>
            <a:off x="9149001" y="5842635"/>
            <a:ext cx="3123605" cy="1741646"/>
          </a:xfrm>
          <a:prstGeom prst="rect">
            <a:avLst/>
          </a:prstGeom>
          <a:solidFill>
            <a:schemeClr val="accent6">
              <a:lumMod val="20000"/>
              <a:lumOff val="80000"/>
            </a:schemeClr>
          </a:solidFill>
          <a:ln/>
        </p:spPr>
        <p:txBody>
          <a:bodyPr wrap="square" rtlCol="0" anchor="t"/>
          <a:lstStyle/>
          <a:p>
            <a:pPr marL="0" indent="0" algn="l">
              <a:lnSpc>
                <a:spcPts val="2287"/>
              </a:lnSpc>
              <a:buNone/>
            </a:pPr>
            <a:r>
              <a:rPr lang="en-US" sz="1429" dirty="0">
                <a:solidFill>
                  <a:srgbClr val="405449"/>
                </a:solidFill>
                <a:latin typeface="Nobile" pitchFamily="34" charset="0"/>
                <a:ea typeface="Nobile" pitchFamily="34" charset="-122"/>
                <a:cs typeface="Nobile" pitchFamily="34" charset="-120"/>
              </a:rPr>
              <a:t>The team plans to continue exploring the industrial dataset, focusing on data preprocessing and model implementation to detect defective parts using quantum machine learning techniques.</a:t>
            </a:r>
            <a:endParaRPr lang="en-US" sz="142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1E7D2"/>
          </a:solidFill>
          <a:ln/>
        </p:spPr>
      </p:sp>
      <p:pic>
        <p:nvPicPr>
          <p:cNvPr id="4" name="Image 0" descr="preencoded.png"/>
          <p:cNvPicPr>
            <a:picLocks noChangeAspect="1"/>
          </p:cNvPicPr>
          <p:nvPr/>
        </p:nvPicPr>
        <p:blipFill>
          <a:blip r:embed="rId3"/>
          <a:stretch>
            <a:fillRect/>
          </a:stretch>
        </p:blipFill>
        <p:spPr>
          <a:xfrm>
            <a:off x="0" y="0"/>
            <a:ext cx="14630400" cy="2420422"/>
          </a:xfrm>
          <a:prstGeom prst="rect">
            <a:avLst/>
          </a:prstGeom>
        </p:spPr>
      </p:pic>
      <p:sp>
        <p:nvSpPr>
          <p:cNvPr id="5" name="Text 2"/>
          <p:cNvSpPr/>
          <p:nvPr/>
        </p:nvSpPr>
        <p:spPr>
          <a:xfrm>
            <a:off x="2026444" y="2954774"/>
            <a:ext cx="4840843" cy="605076"/>
          </a:xfrm>
          <a:prstGeom prst="rect">
            <a:avLst/>
          </a:prstGeom>
          <a:noFill/>
          <a:ln/>
        </p:spPr>
        <p:txBody>
          <a:bodyPr wrap="none" rtlCol="0" anchor="t"/>
          <a:lstStyle/>
          <a:p>
            <a:pPr marL="0" indent="0">
              <a:lnSpc>
                <a:spcPts val="4765"/>
              </a:lnSpc>
              <a:buNone/>
            </a:pPr>
            <a:r>
              <a:rPr lang="en-US" sz="3812" b="1" dirty="0">
                <a:solidFill>
                  <a:srgbClr val="3B4540"/>
                </a:solidFill>
                <a:latin typeface="Fraunces" pitchFamily="34" charset="0"/>
                <a:ea typeface="Fraunces" pitchFamily="34" charset="-122"/>
                <a:cs typeface="Fraunces" pitchFamily="34" charset="-120"/>
              </a:rPr>
              <a:t>Conclusion</a:t>
            </a:r>
            <a:endParaRPr lang="en-US" sz="3812" dirty="0"/>
          </a:p>
        </p:txBody>
      </p:sp>
      <p:pic>
        <p:nvPicPr>
          <p:cNvPr id="6" name="Image 1" descr="preencoded.png"/>
          <p:cNvPicPr>
            <a:picLocks noChangeAspect="1"/>
          </p:cNvPicPr>
          <p:nvPr/>
        </p:nvPicPr>
        <p:blipFill>
          <a:blip r:embed="rId4"/>
          <a:stretch>
            <a:fillRect/>
          </a:stretch>
        </p:blipFill>
        <p:spPr>
          <a:xfrm>
            <a:off x="2026444" y="3850243"/>
            <a:ext cx="3525798" cy="774502"/>
          </a:xfrm>
          <a:prstGeom prst="rect">
            <a:avLst/>
          </a:prstGeom>
        </p:spPr>
      </p:pic>
      <p:sp>
        <p:nvSpPr>
          <p:cNvPr id="7" name="Text 3"/>
          <p:cNvSpPr/>
          <p:nvPr/>
        </p:nvSpPr>
        <p:spPr>
          <a:xfrm>
            <a:off x="2220039" y="4915138"/>
            <a:ext cx="2420422" cy="302538"/>
          </a:xfrm>
          <a:prstGeom prst="rect">
            <a:avLst/>
          </a:prstGeom>
          <a:noFill/>
          <a:ln/>
        </p:spPr>
        <p:txBody>
          <a:bodyPr wrap="none" rtlCol="0" anchor="t"/>
          <a:lstStyle/>
          <a:p>
            <a:pPr marL="0" indent="0" algn="l">
              <a:lnSpc>
                <a:spcPts val="2382"/>
              </a:lnSpc>
              <a:buNone/>
            </a:pPr>
            <a:r>
              <a:rPr lang="en-US" sz="1906" b="1" dirty="0">
                <a:solidFill>
                  <a:srgbClr val="405449"/>
                </a:solidFill>
                <a:latin typeface="Fraunces" pitchFamily="34" charset="0"/>
                <a:ea typeface="Fraunces" pitchFamily="34" charset="-122"/>
                <a:cs typeface="Fraunces" pitchFamily="34" charset="-120"/>
              </a:rPr>
              <a:t>Achievements</a:t>
            </a:r>
            <a:endParaRPr lang="en-US" sz="1906" dirty="0"/>
          </a:p>
        </p:txBody>
      </p:sp>
      <p:sp>
        <p:nvSpPr>
          <p:cNvPr id="8" name="Text 4"/>
          <p:cNvSpPr/>
          <p:nvPr/>
        </p:nvSpPr>
        <p:spPr>
          <a:xfrm>
            <a:off x="2220039" y="5333762"/>
            <a:ext cx="3138607" cy="1858089"/>
          </a:xfrm>
          <a:prstGeom prst="rect">
            <a:avLst/>
          </a:prstGeom>
          <a:noFill/>
          <a:ln/>
        </p:spPr>
        <p:txBody>
          <a:bodyPr wrap="square" rtlCol="0" anchor="t"/>
          <a:lstStyle/>
          <a:p>
            <a:pPr marL="0" indent="0" algn="l">
              <a:lnSpc>
                <a:spcPts val="2440"/>
              </a:lnSpc>
              <a:buNone/>
            </a:pPr>
            <a:r>
              <a:rPr lang="en-US" sz="1525" dirty="0">
                <a:solidFill>
                  <a:srgbClr val="405449"/>
                </a:solidFill>
                <a:latin typeface="Nobile" pitchFamily="34" charset="0"/>
                <a:ea typeface="Nobile" pitchFamily="34" charset="-122"/>
                <a:cs typeface="Nobile" pitchFamily="34" charset="-120"/>
              </a:rPr>
              <a:t>The team made significant progress in understanding and implementing quantum machine learning techniques, as demonstrated by the successful completion of the previous tasks.</a:t>
            </a:r>
            <a:endParaRPr lang="en-US" sz="1525" dirty="0"/>
          </a:p>
        </p:txBody>
      </p:sp>
      <p:pic>
        <p:nvPicPr>
          <p:cNvPr id="9" name="Image 2" descr="preencoded.png"/>
          <p:cNvPicPr>
            <a:picLocks noChangeAspect="1"/>
          </p:cNvPicPr>
          <p:nvPr/>
        </p:nvPicPr>
        <p:blipFill>
          <a:blip r:embed="rId5"/>
          <a:stretch>
            <a:fillRect/>
          </a:stretch>
        </p:blipFill>
        <p:spPr>
          <a:xfrm>
            <a:off x="5552242" y="3850243"/>
            <a:ext cx="3525798" cy="774502"/>
          </a:xfrm>
          <a:prstGeom prst="rect">
            <a:avLst/>
          </a:prstGeom>
        </p:spPr>
      </p:pic>
      <p:sp>
        <p:nvSpPr>
          <p:cNvPr id="10" name="Text 5"/>
          <p:cNvSpPr/>
          <p:nvPr/>
        </p:nvSpPr>
        <p:spPr>
          <a:xfrm>
            <a:off x="5745837" y="4915138"/>
            <a:ext cx="2420422" cy="302538"/>
          </a:xfrm>
          <a:prstGeom prst="rect">
            <a:avLst/>
          </a:prstGeom>
          <a:noFill/>
          <a:ln/>
        </p:spPr>
        <p:txBody>
          <a:bodyPr wrap="none" rtlCol="0" anchor="t"/>
          <a:lstStyle/>
          <a:p>
            <a:pPr marL="0" indent="0" algn="l">
              <a:lnSpc>
                <a:spcPts val="2382"/>
              </a:lnSpc>
              <a:buNone/>
            </a:pPr>
            <a:r>
              <a:rPr lang="en-US" sz="1906" b="1" dirty="0">
                <a:solidFill>
                  <a:srgbClr val="405449"/>
                </a:solidFill>
                <a:latin typeface="Fraunces" pitchFamily="34" charset="0"/>
                <a:ea typeface="Fraunces" pitchFamily="34" charset="-122"/>
                <a:cs typeface="Fraunces" pitchFamily="34" charset="-120"/>
              </a:rPr>
              <a:t>Insights</a:t>
            </a:r>
            <a:endParaRPr lang="en-US" sz="1906" dirty="0"/>
          </a:p>
        </p:txBody>
      </p:sp>
      <p:sp>
        <p:nvSpPr>
          <p:cNvPr id="11" name="Text 6"/>
          <p:cNvSpPr/>
          <p:nvPr/>
        </p:nvSpPr>
        <p:spPr>
          <a:xfrm>
            <a:off x="5745837" y="5333762"/>
            <a:ext cx="3138607" cy="2167771"/>
          </a:xfrm>
          <a:prstGeom prst="rect">
            <a:avLst/>
          </a:prstGeom>
          <a:noFill/>
          <a:ln/>
        </p:spPr>
        <p:txBody>
          <a:bodyPr wrap="square" rtlCol="0" anchor="t"/>
          <a:lstStyle/>
          <a:p>
            <a:pPr marL="0" indent="0" algn="l">
              <a:lnSpc>
                <a:spcPts val="2440"/>
              </a:lnSpc>
              <a:buNone/>
            </a:pPr>
            <a:r>
              <a:rPr lang="en-US" sz="1525" dirty="0">
                <a:solidFill>
                  <a:srgbClr val="405449"/>
                </a:solidFill>
                <a:latin typeface="Nobile" pitchFamily="34" charset="0"/>
                <a:ea typeface="Nobile" pitchFamily="34" charset="-122"/>
                <a:cs typeface="Nobile" pitchFamily="34" charset="-120"/>
              </a:rPr>
              <a:t>The team gained valuable insights into the potential of quantum computing and its applications in real-world scenarios, such as optimizing production processes through conspicuity detection.</a:t>
            </a:r>
            <a:endParaRPr lang="en-US" sz="1525" dirty="0"/>
          </a:p>
        </p:txBody>
      </p:sp>
      <p:pic>
        <p:nvPicPr>
          <p:cNvPr id="12" name="Image 3" descr="preencoded.png"/>
          <p:cNvPicPr>
            <a:picLocks noChangeAspect="1"/>
          </p:cNvPicPr>
          <p:nvPr/>
        </p:nvPicPr>
        <p:blipFill>
          <a:blip r:embed="rId6"/>
          <a:stretch>
            <a:fillRect/>
          </a:stretch>
        </p:blipFill>
        <p:spPr>
          <a:xfrm>
            <a:off x="9078039" y="3850243"/>
            <a:ext cx="3525798" cy="774502"/>
          </a:xfrm>
          <a:prstGeom prst="rect">
            <a:avLst/>
          </a:prstGeom>
        </p:spPr>
      </p:pic>
      <p:sp>
        <p:nvSpPr>
          <p:cNvPr id="13" name="Text 7"/>
          <p:cNvSpPr/>
          <p:nvPr/>
        </p:nvSpPr>
        <p:spPr>
          <a:xfrm>
            <a:off x="9271635" y="4915138"/>
            <a:ext cx="2420422" cy="302538"/>
          </a:xfrm>
          <a:prstGeom prst="rect">
            <a:avLst/>
          </a:prstGeom>
          <a:noFill/>
          <a:ln/>
        </p:spPr>
        <p:txBody>
          <a:bodyPr wrap="none" rtlCol="0" anchor="t"/>
          <a:lstStyle/>
          <a:p>
            <a:pPr marL="0" indent="0" algn="l">
              <a:lnSpc>
                <a:spcPts val="2382"/>
              </a:lnSpc>
              <a:buNone/>
            </a:pPr>
            <a:r>
              <a:rPr lang="en-US" sz="1906" b="1" dirty="0">
                <a:solidFill>
                  <a:srgbClr val="405449"/>
                </a:solidFill>
                <a:latin typeface="Fraunces" pitchFamily="34" charset="0"/>
                <a:ea typeface="Fraunces" pitchFamily="34" charset="-122"/>
                <a:cs typeface="Fraunces" pitchFamily="34" charset="-120"/>
              </a:rPr>
              <a:t>Future Directions</a:t>
            </a:r>
            <a:endParaRPr lang="en-US" sz="1906" dirty="0"/>
          </a:p>
        </p:txBody>
      </p:sp>
      <p:sp>
        <p:nvSpPr>
          <p:cNvPr id="14" name="Text 8"/>
          <p:cNvSpPr/>
          <p:nvPr/>
        </p:nvSpPr>
        <p:spPr>
          <a:xfrm>
            <a:off x="9271635" y="5333762"/>
            <a:ext cx="3138607" cy="2167771"/>
          </a:xfrm>
          <a:prstGeom prst="rect">
            <a:avLst/>
          </a:prstGeom>
          <a:noFill/>
          <a:ln/>
        </p:spPr>
        <p:txBody>
          <a:bodyPr wrap="square" rtlCol="0" anchor="t"/>
          <a:lstStyle/>
          <a:p>
            <a:pPr marL="0" indent="0" algn="l">
              <a:lnSpc>
                <a:spcPts val="2440"/>
              </a:lnSpc>
              <a:buNone/>
            </a:pPr>
            <a:r>
              <a:rPr lang="en-US" sz="1525" dirty="0">
                <a:solidFill>
                  <a:srgbClr val="405449"/>
                </a:solidFill>
                <a:latin typeface="Nobile" pitchFamily="34" charset="0"/>
                <a:ea typeface="Nobile" pitchFamily="34" charset="-122"/>
                <a:cs typeface="Nobile" pitchFamily="34" charset="-120"/>
              </a:rPr>
              <a:t>The team plans to continue exploring quantum machine learning, with the goal of applying these techniques to solve more complex problems and contribute to the advancement of the field.</a:t>
            </a:r>
            <a:endParaRPr lang="en-US" sz="15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FEEE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58746" y="1297662"/>
            <a:ext cx="4802505" cy="600313"/>
          </a:xfrm>
          <a:prstGeom prst="rect">
            <a:avLst/>
          </a:prstGeom>
          <a:noFill/>
          <a:ln/>
        </p:spPr>
        <p:txBody>
          <a:bodyPr wrap="none" rtlCol="0" anchor="t"/>
          <a:lstStyle/>
          <a:p>
            <a:pPr marL="0" indent="0">
              <a:lnSpc>
                <a:spcPts val="4727"/>
              </a:lnSpc>
              <a:buNone/>
            </a:pPr>
            <a:r>
              <a:rPr lang="en-US" sz="3782" b="1" dirty="0">
                <a:solidFill>
                  <a:srgbClr val="3B4540"/>
                </a:solidFill>
                <a:latin typeface="Fraunces" pitchFamily="34" charset="0"/>
                <a:ea typeface="Fraunces" pitchFamily="34" charset="-122"/>
                <a:cs typeface="Fraunces" pitchFamily="34" charset="-120"/>
              </a:rPr>
              <a:t>References</a:t>
            </a:r>
            <a:endParaRPr lang="en-US" sz="3782" dirty="0"/>
          </a:p>
        </p:txBody>
      </p:sp>
      <p:sp>
        <p:nvSpPr>
          <p:cNvPr id="6" name="Shape 3"/>
          <p:cNvSpPr/>
          <p:nvPr/>
        </p:nvSpPr>
        <p:spPr>
          <a:xfrm>
            <a:off x="6158746" y="2186107"/>
            <a:ext cx="7799308" cy="4745831"/>
          </a:xfrm>
          <a:prstGeom prst="roundRect">
            <a:avLst>
              <a:gd name="adj" fmla="val 3643"/>
            </a:avLst>
          </a:prstGeom>
          <a:noFill/>
          <a:ln w="7620">
            <a:solidFill>
              <a:srgbClr val="000000">
                <a:alpha val="8000"/>
              </a:srgbClr>
            </a:solidFill>
            <a:prstDash val="solid"/>
          </a:ln>
        </p:spPr>
      </p:sp>
      <p:sp>
        <p:nvSpPr>
          <p:cNvPr id="7" name="Shape 4"/>
          <p:cNvSpPr/>
          <p:nvPr/>
        </p:nvSpPr>
        <p:spPr>
          <a:xfrm>
            <a:off x="6166366" y="2193727"/>
            <a:ext cx="7784068" cy="1781651"/>
          </a:xfrm>
          <a:prstGeom prst="rect">
            <a:avLst/>
          </a:prstGeom>
          <a:solidFill>
            <a:srgbClr val="FFFFFF">
              <a:alpha val="4000"/>
            </a:srgbClr>
          </a:solidFill>
          <a:ln/>
        </p:spPr>
      </p:sp>
      <p:sp>
        <p:nvSpPr>
          <p:cNvPr id="8" name="Text 5"/>
          <p:cNvSpPr/>
          <p:nvPr/>
        </p:nvSpPr>
        <p:spPr>
          <a:xfrm>
            <a:off x="6358414" y="2316599"/>
            <a:ext cx="3504128" cy="307181"/>
          </a:xfrm>
          <a:prstGeom prst="rect">
            <a:avLst/>
          </a:prstGeom>
          <a:noFill/>
          <a:ln/>
        </p:spPr>
        <p:txBody>
          <a:bodyPr wrap="non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Pennylane Documentation</a:t>
            </a:r>
            <a:endParaRPr lang="en-US" sz="1513" dirty="0"/>
          </a:p>
        </p:txBody>
      </p:sp>
      <p:sp>
        <p:nvSpPr>
          <p:cNvPr id="9" name="Text 6"/>
          <p:cNvSpPr/>
          <p:nvPr/>
        </p:nvSpPr>
        <p:spPr>
          <a:xfrm>
            <a:off x="10254258" y="2316599"/>
            <a:ext cx="3504128" cy="1535906"/>
          </a:xfrm>
          <a:prstGeom prst="rect">
            <a:avLst/>
          </a:prstGeom>
          <a:noFill/>
          <a:ln/>
        </p:spPr>
        <p:txBody>
          <a:bodyPr wrap="squar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The team relied heavily on the Pennylane documentation and tutorials to understand the framework and implement the various tasks.</a:t>
            </a:r>
            <a:endParaRPr lang="en-US" sz="1513" dirty="0"/>
          </a:p>
        </p:txBody>
      </p:sp>
      <p:sp>
        <p:nvSpPr>
          <p:cNvPr id="10" name="Shape 7"/>
          <p:cNvSpPr/>
          <p:nvPr/>
        </p:nvSpPr>
        <p:spPr>
          <a:xfrm>
            <a:off x="6166366" y="3975378"/>
            <a:ext cx="7784068" cy="1474470"/>
          </a:xfrm>
          <a:prstGeom prst="rect">
            <a:avLst/>
          </a:prstGeom>
          <a:solidFill>
            <a:srgbClr val="000000">
              <a:alpha val="4000"/>
            </a:srgbClr>
          </a:solidFill>
          <a:ln/>
        </p:spPr>
      </p:sp>
      <p:sp>
        <p:nvSpPr>
          <p:cNvPr id="11" name="Text 8"/>
          <p:cNvSpPr/>
          <p:nvPr/>
        </p:nvSpPr>
        <p:spPr>
          <a:xfrm>
            <a:off x="6358414" y="4098250"/>
            <a:ext cx="3504128" cy="307181"/>
          </a:xfrm>
          <a:prstGeom prst="rect">
            <a:avLst/>
          </a:prstGeom>
          <a:noFill/>
          <a:ln/>
        </p:spPr>
        <p:txBody>
          <a:bodyPr wrap="non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Relevant Papers</a:t>
            </a:r>
            <a:endParaRPr lang="en-US" sz="1513" dirty="0"/>
          </a:p>
        </p:txBody>
      </p:sp>
      <p:sp>
        <p:nvSpPr>
          <p:cNvPr id="12" name="Text 9"/>
          <p:cNvSpPr/>
          <p:nvPr/>
        </p:nvSpPr>
        <p:spPr>
          <a:xfrm>
            <a:off x="10254258" y="4098250"/>
            <a:ext cx="3504128" cy="1228725"/>
          </a:xfrm>
          <a:prstGeom prst="rect">
            <a:avLst/>
          </a:prstGeom>
          <a:noFill/>
          <a:ln/>
        </p:spPr>
        <p:txBody>
          <a:bodyPr wrap="squar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The team reviewed relevant research papers and resources to stay up-to-date with the latest developments in quantum machine learning.</a:t>
            </a:r>
            <a:endParaRPr lang="en-US" sz="1513" dirty="0"/>
          </a:p>
        </p:txBody>
      </p:sp>
      <p:sp>
        <p:nvSpPr>
          <p:cNvPr id="13" name="Shape 10"/>
          <p:cNvSpPr/>
          <p:nvPr/>
        </p:nvSpPr>
        <p:spPr>
          <a:xfrm>
            <a:off x="6166366" y="5449848"/>
            <a:ext cx="7784068" cy="1474470"/>
          </a:xfrm>
          <a:prstGeom prst="rect">
            <a:avLst/>
          </a:prstGeom>
          <a:solidFill>
            <a:srgbClr val="FFFFFF">
              <a:alpha val="4000"/>
            </a:srgbClr>
          </a:solidFill>
          <a:ln/>
        </p:spPr>
      </p:sp>
      <p:sp>
        <p:nvSpPr>
          <p:cNvPr id="14" name="Text 11"/>
          <p:cNvSpPr/>
          <p:nvPr/>
        </p:nvSpPr>
        <p:spPr>
          <a:xfrm>
            <a:off x="6358414" y="5572720"/>
            <a:ext cx="3504128" cy="307181"/>
          </a:xfrm>
          <a:prstGeom prst="rect">
            <a:avLst/>
          </a:prstGeom>
          <a:noFill/>
          <a:ln/>
        </p:spPr>
        <p:txBody>
          <a:bodyPr wrap="non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Project Resources</a:t>
            </a:r>
            <a:endParaRPr lang="en-US" sz="1513" dirty="0"/>
          </a:p>
        </p:txBody>
      </p:sp>
      <p:sp>
        <p:nvSpPr>
          <p:cNvPr id="15" name="Text 12"/>
          <p:cNvSpPr/>
          <p:nvPr/>
        </p:nvSpPr>
        <p:spPr>
          <a:xfrm>
            <a:off x="10254258" y="5572720"/>
            <a:ext cx="3504128" cy="1228725"/>
          </a:xfrm>
          <a:prstGeom prst="rect">
            <a:avLst/>
          </a:prstGeom>
          <a:noFill/>
          <a:ln/>
        </p:spPr>
        <p:txBody>
          <a:bodyPr wrap="square" rtlCol="0" anchor="t"/>
          <a:lstStyle/>
          <a:p>
            <a:pPr marL="0" indent="0">
              <a:lnSpc>
                <a:spcPts val="2420"/>
              </a:lnSpc>
              <a:buNone/>
            </a:pPr>
            <a:r>
              <a:rPr lang="en-US" sz="1513" dirty="0">
                <a:solidFill>
                  <a:srgbClr val="405449"/>
                </a:solidFill>
                <a:latin typeface="Nobile" pitchFamily="34" charset="0"/>
                <a:ea typeface="Nobile" pitchFamily="34" charset="-122"/>
                <a:cs typeface="Nobile" pitchFamily="34" charset="-120"/>
              </a:rPr>
              <a:t>The team utilized the provided links and resources, including the project notebooks, to guide their work and progress.</a:t>
            </a:r>
            <a:endParaRPr lang="en-US" sz="151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335804"/>
          </a:xfrm>
          <a:prstGeom prst="rect">
            <a:avLst/>
          </a:prstGeom>
          <a:solidFill>
            <a:srgbClr val="D1E7D2"/>
          </a:solidFill>
          <a:ln/>
        </p:spPr>
      </p:sp>
      <p:sp>
        <p:nvSpPr>
          <p:cNvPr id="4" name="Text 2"/>
          <p:cNvSpPr/>
          <p:nvPr/>
        </p:nvSpPr>
        <p:spPr>
          <a:xfrm>
            <a:off x="1261467" y="609481"/>
            <a:ext cx="5541050" cy="692587"/>
          </a:xfrm>
          <a:prstGeom prst="rect">
            <a:avLst/>
          </a:prstGeom>
          <a:noFill/>
          <a:ln/>
        </p:spPr>
        <p:txBody>
          <a:bodyPr wrap="none" rtlCol="0" anchor="t"/>
          <a:lstStyle/>
          <a:p>
            <a:pPr marL="0" indent="0">
              <a:lnSpc>
                <a:spcPts val="5454"/>
              </a:lnSpc>
              <a:buNone/>
            </a:pPr>
            <a:r>
              <a:rPr lang="en-US" sz="4363" b="1" dirty="0">
                <a:solidFill>
                  <a:srgbClr val="3B4540"/>
                </a:solidFill>
                <a:latin typeface="Fraunces" pitchFamily="34" charset="0"/>
                <a:ea typeface="Fraunces" pitchFamily="34" charset="-122"/>
                <a:cs typeface="Fraunces" pitchFamily="34" charset="-120"/>
              </a:rPr>
              <a:t>Acknowledgements</a:t>
            </a:r>
            <a:endParaRPr lang="en-US" sz="4363" dirty="0"/>
          </a:p>
        </p:txBody>
      </p:sp>
      <p:pic>
        <p:nvPicPr>
          <p:cNvPr id="5" name="Image 0" descr="preencoded.png"/>
          <p:cNvPicPr>
            <a:picLocks noChangeAspect="1"/>
          </p:cNvPicPr>
          <p:nvPr/>
        </p:nvPicPr>
        <p:blipFill>
          <a:blip r:embed="rId3"/>
          <a:stretch>
            <a:fillRect/>
          </a:stretch>
        </p:blipFill>
        <p:spPr>
          <a:xfrm>
            <a:off x="1261467" y="1745337"/>
            <a:ext cx="3814167" cy="2357318"/>
          </a:xfrm>
          <a:prstGeom prst="rect">
            <a:avLst/>
          </a:prstGeom>
        </p:spPr>
      </p:pic>
      <p:sp>
        <p:nvSpPr>
          <p:cNvPr id="6" name="Text 3"/>
          <p:cNvSpPr/>
          <p:nvPr/>
        </p:nvSpPr>
        <p:spPr>
          <a:xfrm>
            <a:off x="1261467" y="4379595"/>
            <a:ext cx="3814167" cy="692467"/>
          </a:xfrm>
          <a:prstGeom prst="rect">
            <a:avLst/>
          </a:prstGeom>
          <a:noFill/>
          <a:ln/>
        </p:spPr>
        <p:txBody>
          <a:bodyPr wrap="square" rtlCol="0" anchor="t"/>
          <a:lstStyle/>
          <a:p>
            <a:pPr marL="0" indent="0" algn="l">
              <a:lnSpc>
                <a:spcPts val="2727"/>
              </a:lnSpc>
              <a:buNone/>
            </a:pPr>
            <a:r>
              <a:rPr lang="en-US" sz="2182" b="1" dirty="0">
                <a:solidFill>
                  <a:srgbClr val="405449"/>
                </a:solidFill>
                <a:latin typeface="Fraunces" pitchFamily="34" charset="0"/>
                <a:ea typeface="Fraunces" pitchFamily="34" charset="-122"/>
                <a:cs typeface="Fraunces" pitchFamily="34" charset="-120"/>
              </a:rPr>
              <a:t>Womanium Quantum+AI 2024</a:t>
            </a:r>
            <a:endParaRPr lang="en-US" sz="2182" dirty="0"/>
          </a:p>
        </p:txBody>
      </p:sp>
      <p:sp>
        <p:nvSpPr>
          <p:cNvPr id="7" name="Text 4"/>
          <p:cNvSpPr/>
          <p:nvPr/>
        </p:nvSpPr>
        <p:spPr>
          <a:xfrm>
            <a:off x="1261467" y="5204936"/>
            <a:ext cx="3814167" cy="1773436"/>
          </a:xfrm>
          <a:prstGeom prst="rect">
            <a:avLst/>
          </a:prstGeom>
          <a:noFill/>
          <a:ln/>
        </p:spPr>
        <p:txBody>
          <a:bodyPr wrap="square" rtlCol="0" anchor="t"/>
          <a:lstStyle/>
          <a:p>
            <a:pPr marL="0" indent="0" algn="l">
              <a:lnSpc>
                <a:spcPts val="2792"/>
              </a:lnSpc>
              <a:buNone/>
            </a:pPr>
            <a:r>
              <a:rPr lang="en-US" sz="1745" dirty="0">
                <a:solidFill>
                  <a:srgbClr val="405449"/>
                </a:solidFill>
                <a:latin typeface="Nobile" pitchFamily="34" charset="0"/>
                <a:ea typeface="Nobile" pitchFamily="34" charset="-122"/>
                <a:cs typeface="Nobile" pitchFamily="34" charset="-120"/>
              </a:rPr>
              <a:t>The team would like to express their gratitude to the Womanium Quantum+AI 2024 program for providing the opportunity to work on this exciting project.</a:t>
            </a:r>
            <a:endParaRPr lang="en-US" sz="1745" dirty="0"/>
          </a:p>
        </p:txBody>
      </p:sp>
      <p:pic>
        <p:nvPicPr>
          <p:cNvPr id="8" name="Image 1" descr="preencoded.png"/>
          <p:cNvPicPr>
            <a:picLocks noChangeAspect="1"/>
          </p:cNvPicPr>
          <p:nvPr/>
        </p:nvPicPr>
        <p:blipFill>
          <a:blip r:embed="rId4"/>
          <a:stretch>
            <a:fillRect/>
          </a:stretch>
        </p:blipFill>
        <p:spPr>
          <a:xfrm>
            <a:off x="5408057" y="1745337"/>
            <a:ext cx="3814167" cy="2357318"/>
          </a:xfrm>
          <a:prstGeom prst="rect">
            <a:avLst/>
          </a:prstGeom>
        </p:spPr>
      </p:pic>
      <p:sp>
        <p:nvSpPr>
          <p:cNvPr id="9" name="Text 5"/>
          <p:cNvSpPr/>
          <p:nvPr/>
        </p:nvSpPr>
        <p:spPr>
          <a:xfrm>
            <a:off x="5408057" y="4379595"/>
            <a:ext cx="2770465" cy="346234"/>
          </a:xfrm>
          <a:prstGeom prst="rect">
            <a:avLst/>
          </a:prstGeom>
          <a:noFill/>
          <a:ln/>
        </p:spPr>
        <p:txBody>
          <a:bodyPr wrap="none" rtlCol="0" anchor="t"/>
          <a:lstStyle/>
          <a:p>
            <a:pPr marL="0" indent="0" algn="l">
              <a:lnSpc>
                <a:spcPts val="2727"/>
              </a:lnSpc>
              <a:buNone/>
            </a:pPr>
            <a:r>
              <a:rPr lang="en-US" sz="2182" b="1" dirty="0">
                <a:solidFill>
                  <a:srgbClr val="405449"/>
                </a:solidFill>
                <a:latin typeface="Fraunces" pitchFamily="34" charset="0"/>
                <a:ea typeface="Fraunces" pitchFamily="34" charset="-122"/>
                <a:cs typeface="Fraunces" pitchFamily="34" charset="-120"/>
              </a:rPr>
              <a:t>Fraunhofer ITWM</a:t>
            </a:r>
            <a:endParaRPr lang="en-US" sz="2182" dirty="0"/>
          </a:p>
        </p:txBody>
      </p:sp>
      <p:sp>
        <p:nvSpPr>
          <p:cNvPr id="10" name="Text 6"/>
          <p:cNvSpPr/>
          <p:nvPr/>
        </p:nvSpPr>
        <p:spPr>
          <a:xfrm>
            <a:off x="5408057" y="4858703"/>
            <a:ext cx="3814167" cy="1418749"/>
          </a:xfrm>
          <a:prstGeom prst="rect">
            <a:avLst/>
          </a:prstGeom>
          <a:noFill/>
          <a:ln/>
        </p:spPr>
        <p:txBody>
          <a:bodyPr wrap="square" rtlCol="0" anchor="t"/>
          <a:lstStyle/>
          <a:p>
            <a:pPr marL="0" indent="0" algn="l">
              <a:lnSpc>
                <a:spcPts val="2792"/>
              </a:lnSpc>
              <a:buNone/>
            </a:pPr>
            <a:r>
              <a:rPr lang="en-US" sz="1745" dirty="0">
                <a:solidFill>
                  <a:srgbClr val="405449"/>
                </a:solidFill>
                <a:latin typeface="Nobile" pitchFamily="34" charset="0"/>
                <a:ea typeface="Nobile" pitchFamily="34" charset="-122"/>
                <a:cs typeface="Nobile" pitchFamily="34" charset="-120"/>
              </a:rPr>
              <a:t>The team also acknowledges the valuable collaboration and support from the Fraunhofer Institute for Industrial Mathematics (ITWM).</a:t>
            </a:r>
            <a:endParaRPr lang="en-US" sz="1745" dirty="0"/>
          </a:p>
        </p:txBody>
      </p:sp>
      <p:pic>
        <p:nvPicPr>
          <p:cNvPr id="11" name="Image 2" descr="preencoded.png"/>
          <p:cNvPicPr>
            <a:picLocks noChangeAspect="1"/>
          </p:cNvPicPr>
          <p:nvPr/>
        </p:nvPicPr>
        <p:blipFill>
          <a:blip r:embed="rId5"/>
          <a:stretch>
            <a:fillRect/>
          </a:stretch>
        </p:blipFill>
        <p:spPr>
          <a:xfrm>
            <a:off x="9554647" y="1745337"/>
            <a:ext cx="3814167" cy="2357318"/>
          </a:xfrm>
          <a:prstGeom prst="rect">
            <a:avLst/>
          </a:prstGeom>
        </p:spPr>
      </p:pic>
      <p:sp>
        <p:nvSpPr>
          <p:cNvPr id="12" name="Text 7"/>
          <p:cNvSpPr/>
          <p:nvPr/>
        </p:nvSpPr>
        <p:spPr>
          <a:xfrm>
            <a:off x="9554647" y="4379595"/>
            <a:ext cx="2770465" cy="346234"/>
          </a:xfrm>
          <a:prstGeom prst="rect">
            <a:avLst/>
          </a:prstGeom>
          <a:noFill/>
          <a:ln/>
        </p:spPr>
        <p:txBody>
          <a:bodyPr wrap="none" rtlCol="0" anchor="t"/>
          <a:lstStyle/>
          <a:p>
            <a:pPr marL="0" indent="0" algn="l">
              <a:lnSpc>
                <a:spcPts val="2727"/>
              </a:lnSpc>
              <a:buNone/>
            </a:pPr>
            <a:r>
              <a:rPr lang="en-US" sz="2182" b="1" dirty="0">
                <a:solidFill>
                  <a:srgbClr val="405449"/>
                </a:solidFill>
                <a:latin typeface="Fraunces" pitchFamily="34" charset="0"/>
                <a:ea typeface="Fraunces" pitchFamily="34" charset="-122"/>
                <a:cs typeface="Fraunces" pitchFamily="34" charset="-120"/>
              </a:rPr>
              <a:t>Mentors and Peers</a:t>
            </a:r>
            <a:endParaRPr lang="en-US" sz="2182" dirty="0"/>
          </a:p>
        </p:txBody>
      </p:sp>
      <p:sp>
        <p:nvSpPr>
          <p:cNvPr id="13" name="Text 8"/>
          <p:cNvSpPr/>
          <p:nvPr/>
        </p:nvSpPr>
        <p:spPr>
          <a:xfrm>
            <a:off x="9554647" y="4858703"/>
            <a:ext cx="3814167" cy="1773436"/>
          </a:xfrm>
          <a:prstGeom prst="rect">
            <a:avLst/>
          </a:prstGeom>
          <a:noFill/>
          <a:ln/>
        </p:spPr>
        <p:txBody>
          <a:bodyPr wrap="square" rtlCol="0" anchor="t"/>
          <a:lstStyle/>
          <a:p>
            <a:pPr marL="0" indent="0" algn="l">
              <a:lnSpc>
                <a:spcPts val="2792"/>
              </a:lnSpc>
              <a:buNone/>
            </a:pPr>
            <a:r>
              <a:rPr lang="en-US" sz="1745" dirty="0">
                <a:solidFill>
                  <a:srgbClr val="405449"/>
                </a:solidFill>
                <a:latin typeface="Nobile" pitchFamily="34" charset="0"/>
                <a:ea typeface="Nobile" pitchFamily="34" charset="-122"/>
                <a:cs typeface="Nobile" pitchFamily="34" charset="-120"/>
              </a:rPr>
              <a:t>The team would like to thank their mentors and peers for their guidance, feedback, and collaborative efforts throughout the project.</a:t>
            </a:r>
            <a:endParaRPr lang="en-US" sz="1745" dirty="0"/>
          </a:p>
        </p:txBody>
      </p:sp>
      <p:sp>
        <p:nvSpPr>
          <p:cNvPr id="14" name="Text 9"/>
          <p:cNvSpPr/>
          <p:nvPr/>
        </p:nvSpPr>
        <p:spPr>
          <a:xfrm>
            <a:off x="4816554" y="7310795"/>
            <a:ext cx="4997053" cy="415528"/>
          </a:xfrm>
          <a:prstGeom prst="rect">
            <a:avLst/>
          </a:prstGeom>
          <a:noFill/>
          <a:ln/>
        </p:spPr>
        <p:txBody>
          <a:bodyPr wrap="none" rtlCol="0" anchor="t"/>
          <a:lstStyle/>
          <a:p>
            <a:pPr marL="0" indent="0" algn="ctr">
              <a:lnSpc>
                <a:spcPts val="3272"/>
              </a:lnSpc>
              <a:buNone/>
            </a:pPr>
            <a:r>
              <a:rPr lang="en-US" sz="2618" b="1" dirty="0">
                <a:solidFill>
                  <a:srgbClr val="1F7135"/>
                </a:solidFill>
                <a:latin typeface="Fraunces" pitchFamily="34" charset="0"/>
                <a:ea typeface="Fraunces" pitchFamily="34" charset="-122"/>
                <a:cs typeface="Fraunces" pitchFamily="34" charset="-120"/>
              </a:rPr>
              <a:t>Thank you for your attention!</a:t>
            </a:r>
            <a:endParaRPr lang="en-US" sz="261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32458"/>
          </a:xfrm>
          <a:prstGeom prst="rect">
            <a:avLst/>
          </a:prstGeom>
          <a:solidFill>
            <a:srgbClr val="DFEEE2"/>
          </a:solidFill>
          <a:ln/>
        </p:spPr>
      </p:sp>
      <p:pic>
        <p:nvPicPr>
          <p:cNvPr id="4" name="Image 0" descr="preencoded.png"/>
          <p:cNvPicPr>
            <a:picLocks noChangeAspect="1"/>
          </p:cNvPicPr>
          <p:nvPr/>
        </p:nvPicPr>
        <p:blipFill>
          <a:blip r:embed="rId3"/>
          <a:stretch>
            <a:fillRect/>
          </a:stretch>
        </p:blipFill>
        <p:spPr>
          <a:xfrm>
            <a:off x="-1" y="-2858"/>
            <a:ext cx="5486400" cy="8232458"/>
          </a:xfrm>
          <a:prstGeom prst="rect">
            <a:avLst/>
          </a:prstGeom>
        </p:spPr>
      </p:pic>
      <p:sp>
        <p:nvSpPr>
          <p:cNvPr id="5" name="Text 2"/>
          <p:cNvSpPr/>
          <p:nvPr/>
        </p:nvSpPr>
        <p:spPr>
          <a:xfrm>
            <a:off x="6342578" y="672703"/>
            <a:ext cx="6115526" cy="764381"/>
          </a:xfrm>
          <a:prstGeom prst="rect">
            <a:avLst/>
          </a:prstGeom>
          <a:solidFill>
            <a:schemeClr val="accent6">
              <a:lumMod val="20000"/>
              <a:lumOff val="80000"/>
            </a:schemeClr>
          </a:solidFill>
          <a:ln/>
        </p:spPr>
        <p:txBody>
          <a:bodyPr wrap="none" rtlCol="0" anchor="t"/>
          <a:lstStyle/>
          <a:p>
            <a:pPr marL="0" indent="0">
              <a:lnSpc>
                <a:spcPts val="6019"/>
              </a:lnSpc>
              <a:buNone/>
            </a:pPr>
            <a:r>
              <a:rPr lang="en-US" sz="4815" b="1" dirty="0">
                <a:solidFill>
                  <a:srgbClr val="3B4540"/>
                </a:solidFill>
                <a:latin typeface="Fraunces" pitchFamily="34" charset="0"/>
                <a:ea typeface="Fraunces" pitchFamily="34" charset="-122"/>
                <a:cs typeface="Fraunces" pitchFamily="34" charset="-120"/>
              </a:rPr>
              <a:t>Introduction</a:t>
            </a:r>
            <a:endParaRPr lang="en-US" sz="4815" dirty="0"/>
          </a:p>
        </p:txBody>
      </p:sp>
      <p:sp>
        <p:nvSpPr>
          <p:cNvPr id="6" name="Text 3"/>
          <p:cNvSpPr/>
          <p:nvPr/>
        </p:nvSpPr>
        <p:spPr>
          <a:xfrm>
            <a:off x="6342578" y="1803916"/>
            <a:ext cx="7431643" cy="2740343"/>
          </a:xfrm>
          <a:prstGeom prst="rect">
            <a:avLst/>
          </a:prstGeom>
          <a:noFill/>
          <a:ln/>
        </p:spPr>
        <p:txBody>
          <a:bodyPr wrap="square" rtlCol="0" anchor="t"/>
          <a:lstStyle/>
          <a:p>
            <a:pPr marL="0" indent="0">
              <a:lnSpc>
                <a:spcPts val="3082"/>
              </a:lnSpc>
              <a:buNone/>
            </a:pPr>
            <a:r>
              <a:rPr lang="en-US" sz="1926" dirty="0">
                <a:solidFill>
                  <a:srgbClr val="405449"/>
                </a:solidFill>
                <a:latin typeface="Nobile" pitchFamily="34" charset="0"/>
                <a:ea typeface="Nobile" pitchFamily="34" charset="-122"/>
                <a:cs typeface="Nobile" pitchFamily="34" charset="-120"/>
              </a:rPr>
              <a:t> This presentation provides an overview of a project focused on using quantum machine learning techniques for optimizing production processes through conspicuity detection. The project, a collaboration between Fraunhofer and Womanium, explores the application of hybrid quantum computing and artificial intelligence to enhance industrial efficiency and quality control.</a:t>
            </a:r>
            <a:endParaRPr lang="en-US" sz="1926" dirty="0"/>
          </a:p>
        </p:txBody>
      </p:sp>
      <p:sp>
        <p:nvSpPr>
          <p:cNvPr id="7" name="Text 4"/>
          <p:cNvSpPr/>
          <p:nvPr/>
        </p:nvSpPr>
        <p:spPr>
          <a:xfrm>
            <a:off x="6342578" y="4819412"/>
            <a:ext cx="7431643" cy="2740343"/>
          </a:xfrm>
          <a:prstGeom prst="rect">
            <a:avLst/>
          </a:prstGeom>
          <a:noFill/>
          <a:ln/>
        </p:spPr>
        <p:txBody>
          <a:bodyPr wrap="square" rtlCol="0" anchor="t"/>
          <a:lstStyle/>
          <a:p>
            <a:pPr marL="0" indent="0">
              <a:lnSpc>
                <a:spcPts val="3082"/>
              </a:lnSpc>
              <a:buNone/>
            </a:pPr>
            <a:r>
              <a:rPr lang="en-US" sz="1926" dirty="0">
                <a:solidFill>
                  <a:srgbClr val="405449"/>
                </a:solidFill>
                <a:latin typeface="Nobile" pitchFamily="34" charset="0"/>
                <a:ea typeface="Nobile" pitchFamily="34" charset="-122"/>
                <a:cs typeface="Nobile" pitchFamily="34" charset="-120"/>
              </a:rPr>
              <a:t> The project aims to leverage the unique capabilities of quantum computing and machine learning to improve conspicuity detection in production environments. By combining the power of quantum algorithms with classical data analysis, the team seeks to develop innovative solutions that can identify anomalies and optimize production workflows. </a:t>
            </a:r>
            <a:endParaRPr lang="en-US" sz="192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424743"/>
          </a:xfrm>
          <a:prstGeom prst="rect">
            <a:avLst/>
          </a:prstGeom>
          <a:solidFill>
            <a:srgbClr val="D1E7D2"/>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8595598" cy="540068"/>
          </a:xfrm>
          <a:prstGeom prst="rect">
            <a:avLst/>
          </a:prstGeom>
          <a:noFill/>
          <a:ln/>
        </p:spPr>
        <p:txBody>
          <a:bodyPr wrap="none" rtlCol="0" anchor="t"/>
          <a:lstStyle/>
          <a:p>
            <a:pPr marL="0" indent="0">
              <a:lnSpc>
                <a:spcPts val="4253"/>
              </a:lnSpc>
              <a:buNone/>
            </a:pPr>
            <a:r>
              <a:rPr lang="en-US" sz="3402" b="1" dirty="0">
                <a:solidFill>
                  <a:srgbClr val="3B4540"/>
                </a:solidFill>
                <a:latin typeface="Fraunces" pitchFamily="34" charset="0"/>
                <a:ea typeface="Fraunces" pitchFamily="34" charset="-122"/>
                <a:cs typeface="Fraunces" pitchFamily="34" charset="-120"/>
              </a:rPr>
              <a:t>Task 1 - Familiarization with Pennylane</a:t>
            </a:r>
            <a:endParaRPr lang="en-US" sz="3402" dirty="0"/>
          </a:p>
        </p:txBody>
      </p:sp>
      <p:sp>
        <p:nvSpPr>
          <p:cNvPr id="6" name="Shape 3"/>
          <p:cNvSpPr/>
          <p:nvPr/>
        </p:nvSpPr>
        <p:spPr>
          <a:xfrm>
            <a:off x="4717494" y="5497770"/>
            <a:ext cx="388739" cy="388739"/>
          </a:xfrm>
          <a:prstGeom prst="roundRect">
            <a:avLst>
              <a:gd name="adj" fmla="val 40011"/>
            </a:avLst>
          </a:prstGeom>
          <a:solidFill>
            <a:srgbClr val="E8F3E8"/>
          </a:solidFill>
          <a:ln/>
        </p:spPr>
      </p:sp>
      <p:sp>
        <p:nvSpPr>
          <p:cNvPr id="7" name="Text 4"/>
          <p:cNvSpPr/>
          <p:nvPr/>
        </p:nvSpPr>
        <p:spPr>
          <a:xfrm>
            <a:off x="4847153" y="5562540"/>
            <a:ext cx="129421" cy="259199"/>
          </a:xfrm>
          <a:prstGeom prst="rect">
            <a:avLst/>
          </a:prstGeom>
          <a:noFill/>
          <a:ln/>
        </p:spPr>
        <p:txBody>
          <a:bodyPr wrap="none" rtlCol="0" anchor="t"/>
          <a:lstStyle/>
          <a:p>
            <a:pPr marL="0" indent="0" algn="ctr">
              <a:lnSpc>
                <a:spcPts val="2041"/>
              </a:lnSpc>
              <a:buNone/>
            </a:pPr>
            <a:r>
              <a:rPr lang="en-US" sz="2041" b="1" dirty="0">
                <a:solidFill>
                  <a:srgbClr val="405449"/>
                </a:solidFill>
                <a:latin typeface="Fraunces" pitchFamily="34" charset="0"/>
                <a:ea typeface="Fraunces" pitchFamily="34" charset="-122"/>
                <a:cs typeface="Fraunces" pitchFamily="34" charset="-120"/>
              </a:rPr>
              <a:t>1</a:t>
            </a:r>
            <a:endParaRPr lang="en-US" sz="2041" dirty="0"/>
          </a:p>
        </p:txBody>
      </p:sp>
      <p:sp>
        <p:nvSpPr>
          <p:cNvPr id="8" name="Text 5"/>
          <p:cNvSpPr/>
          <p:nvPr/>
        </p:nvSpPr>
        <p:spPr>
          <a:xfrm>
            <a:off x="3380542" y="3434715"/>
            <a:ext cx="3062645" cy="269915"/>
          </a:xfrm>
          <a:prstGeom prst="rect">
            <a:avLst/>
          </a:prstGeom>
          <a:noFill/>
          <a:ln/>
        </p:spPr>
        <p:txBody>
          <a:bodyPr wrap="none" rtlCol="0" anchor="t"/>
          <a:lstStyle/>
          <a:p>
            <a:pPr marL="0" indent="0" algn="ctr">
              <a:lnSpc>
                <a:spcPts val="2126"/>
              </a:lnSpc>
              <a:buNone/>
            </a:pPr>
            <a:r>
              <a:rPr lang="en-US" sz="1701" b="1" dirty="0">
                <a:solidFill>
                  <a:srgbClr val="405449"/>
                </a:solidFill>
                <a:latin typeface="Fraunces" pitchFamily="34" charset="0"/>
                <a:ea typeface="Fraunces" pitchFamily="34" charset="-122"/>
                <a:cs typeface="Fraunces" pitchFamily="34" charset="-120"/>
              </a:rPr>
              <a:t>Quantum Computing Basics</a:t>
            </a:r>
            <a:endParaRPr lang="en-US" sz="1701" dirty="0"/>
          </a:p>
        </p:txBody>
      </p:sp>
      <p:sp>
        <p:nvSpPr>
          <p:cNvPr id="9" name="Text 6"/>
          <p:cNvSpPr/>
          <p:nvPr/>
        </p:nvSpPr>
        <p:spPr>
          <a:xfrm>
            <a:off x="1884556" y="3808215"/>
            <a:ext cx="5171445" cy="895790"/>
          </a:xfrm>
          <a:prstGeom prst="rect">
            <a:avLst/>
          </a:prstGeom>
          <a:solidFill>
            <a:schemeClr val="accent6">
              <a:lumMod val="20000"/>
              <a:lumOff val="80000"/>
            </a:schemeClr>
          </a:solidFill>
          <a:ln/>
        </p:spPr>
        <p:txBody>
          <a:bodyPr wrap="square" rtlCol="0" anchor="t"/>
          <a:lstStyle/>
          <a:p>
            <a:pPr marL="0" indent="0" algn="ctr">
              <a:lnSpc>
                <a:spcPts val="2177"/>
              </a:lnSpc>
              <a:buNone/>
            </a:pPr>
            <a:r>
              <a:rPr lang="en-US" sz="1361" dirty="0">
                <a:solidFill>
                  <a:srgbClr val="405449"/>
                </a:solidFill>
                <a:latin typeface="Nobile" pitchFamily="34" charset="0"/>
                <a:ea typeface="Nobile" pitchFamily="34" charset="-122"/>
                <a:cs typeface="Nobile" pitchFamily="34" charset="-120"/>
              </a:rPr>
              <a:t>The team explored fundamental concepts of quantum computing, including quantum circuits and single-qubit operations, through the Pennylane Codebook tutorials.</a:t>
            </a:r>
            <a:endParaRPr lang="en-US" sz="1361" dirty="0"/>
          </a:p>
        </p:txBody>
      </p:sp>
      <p:sp>
        <p:nvSpPr>
          <p:cNvPr id="10" name="Shape 7"/>
          <p:cNvSpPr/>
          <p:nvPr/>
        </p:nvSpPr>
        <p:spPr>
          <a:xfrm>
            <a:off x="7120771" y="5497770"/>
            <a:ext cx="388739" cy="388739"/>
          </a:xfrm>
          <a:prstGeom prst="roundRect">
            <a:avLst>
              <a:gd name="adj" fmla="val 40011"/>
            </a:avLst>
          </a:prstGeom>
          <a:solidFill>
            <a:srgbClr val="E8F3E8"/>
          </a:solidFill>
          <a:ln/>
        </p:spPr>
      </p:sp>
      <p:sp>
        <p:nvSpPr>
          <p:cNvPr id="11" name="Text 8"/>
          <p:cNvSpPr/>
          <p:nvPr/>
        </p:nvSpPr>
        <p:spPr>
          <a:xfrm>
            <a:off x="7230428" y="5562540"/>
            <a:ext cx="169426" cy="259199"/>
          </a:xfrm>
          <a:prstGeom prst="rect">
            <a:avLst/>
          </a:prstGeom>
          <a:noFill/>
          <a:ln/>
        </p:spPr>
        <p:txBody>
          <a:bodyPr wrap="none" rtlCol="0" anchor="t"/>
          <a:lstStyle/>
          <a:p>
            <a:pPr marL="0" indent="0" algn="ctr">
              <a:lnSpc>
                <a:spcPts val="2041"/>
              </a:lnSpc>
              <a:buNone/>
            </a:pPr>
            <a:r>
              <a:rPr lang="en-US" sz="2041" b="1" dirty="0">
                <a:solidFill>
                  <a:srgbClr val="405449"/>
                </a:solidFill>
                <a:latin typeface="Fraunces" pitchFamily="34" charset="0"/>
                <a:ea typeface="Fraunces" pitchFamily="34" charset="-122"/>
                <a:cs typeface="Fraunces" pitchFamily="34" charset="-120"/>
              </a:rPr>
              <a:t>2</a:t>
            </a:r>
            <a:endParaRPr lang="en-US" sz="2041" dirty="0"/>
          </a:p>
        </p:txBody>
      </p:sp>
      <p:sp>
        <p:nvSpPr>
          <p:cNvPr id="12" name="Text 9"/>
          <p:cNvSpPr/>
          <p:nvPr/>
        </p:nvSpPr>
        <p:spPr>
          <a:xfrm>
            <a:off x="6185297" y="6469737"/>
            <a:ext cx="2259687" cy="269915"/>
          </a:xfrm>
          <a:prstGeom prst="rect">
            <a:avLst/>
          </a:prstGeom>
          <a:noFill/>
          <a:ln/>
        </p:spPr>
        <p:txBody>
          <a:bodyPr wrap="none" rtlCol="0" anchor="t"/>
          <a:lstStyle/>
          <a:p>
            <a:pPr marL="0" indent="0" algn="ctr">
              <a:lnSpc>
                <a:spcPts val="2126"/>
              </a:lnSpc>
              <a:buNone/>
            </a:pPr>
            <a:r>
              <a:rPr lang="en-US" sz="1701" b="1" dirty="0">
                <a:solidFill>
                  <a:srgbClr val="405449"/>
                </a:solidFill>
                <a:latin typeface="Fraunces" pitchFamily="34" charset="0"/>
                <a:ea typeface="Fraunces" pitchFamily="34" charset="-122"/>
                <a:cs typeface="Fraunces" pitchFamily="34" charset="-120"/>
              </a:rPr>
              <a:t>Multi-Qubit Systems</a:t>
            </a:r>
            <a:endParaRPr lang="en-US" sz="1701" dirty="0"/>
          </a:p>
        </p:txBody>
      </p:sp>
      <p:sp>
        <p:nvSpPr>
          <p:cNvPr id="13" name="Text 10"/>
          <p:cNvSpPr/>
          <p:nvPr/>
        </p:nvSpPr>
        <p:spPr>
          <a:xfrm>
            <a:off x="5171003" y="6843236"/>
            <a:ext cx="4288274" cy="1106329"/>
          </a:xfrm>
          <a:prstGeom prst="rect">
            <a:avLst/>
          </a:prstGeom>
          <a:solidFill>
            <a:schemeClr val="accent6">
              <a:lumMod val="20000"/>
              <a:lumOff val="80000"/>
            </a:schemeClr>
          </a:solidFill>
          <a:ln/>
        </p:spPr>
        <p:txBody>
          <a:bodyPr wrap="square" rtlCol="0" anchor="t"/>
          <a:lstStyle/>
          <a:p>
            <a:pPr marL="0" indent="0" algn="ctr">
              <a:lnSpc>
                <a:spcPts val="2177"/>
              </a:lnSpc>
              <a:buNone/>
            </a:pPr>
            <a:r>
              <a:rPr lang="en-US" sz="1361" dirty="0">
                <a:solidFill>
                  <a:srgbClr val="405449"/>
                </a:solidFill>
                <a:latin typeface="Nobile" pitchFamily="34" charset="0"/>
                <a:ea typeface="Nobile" pitchFamily="34" charset="-122"/>
                <a:cs typeface="Nobile" pitchFamily="34" charset="-120"/>
              </a:rPr>
              <a:t>The team delved into the interactions and behaviors of multi-qubit systems, gaining a deeper understanding of quantum algorithms and their practical implementations.</a:t>
            </a:r>
            <a:endParaRPr lang="en-US" sz="1361" dirty="0"/>
          </a:p>
        </p:txBody>
      </p:sp>
      <p:sp>
        <p:nvSpPr>
          <p:cNvPr id="14" name="Shape 11"/>
          <p:cNvSpPr/>
          <p:nvPr/>
        </p:nvSpPr>
        <p:spPr>
          <a:xfrm>
            <a:off x="9524048" y="5497770"/>
            <a:ext cx="388739" cy="388739"/>
          </a:xfrm>
          <a:prstGeom prst="roundRect">
            <a:avLst>
              <a:gd name="adj" fmla="val 40011"/>
            </a:avLst>
          </a:prstGeom>
          <a:solidFill>
            <a:srgbClr val="E8F3E8"/>
          </a:solidFill>
          <a:ln/>
        </p:spPr>
      </p:sp>
      <p:sp>
        <p:nvSpPr>
          <p:cNvPr id="15" name="Text 12"/>
          <p:cNvSpPr/>
          <p:nvPr/>
        </p:nvSpPr>
        <p:spPr>
          <a:xfrm>
            <a:off x="9640133" y="5562540"/>
            <a:ext cx="156567" cy="259199"/>
          </a:xfrm>
          <a:prstGeom prst="rect">
            <a:avLst/>
          </a:prstGeom>
          <a:noFill/>
          <a:ln/>
        </p:spPr>
        <p:txBody>
          <a:bodyPr wrap="none" rtlCol="0" anchor="t"/>
          <a:lstStyle/>
          <a:p>
            <a:pPr marL="0" indent="0" algn="ctr">
              <a:lnSpc>
                <a:spcPts val="2041"/>
              </a:lnSpc>
              <a:buNone/>
            </a:pPr>
            <a:r>
              <a:rPr lang="en-US" sz="2041" b="1" dirty="0">
                <a:solidFill>
                  <a:srgbClr val="405449"/>
                </a:solidFill>
                <a:latin typeface="Fraunces" pitchFamily="34" charset="0"/>
                <a:ea typeface="Fraunces" pitchFamily="34" charset="-122"/>
                <a:cs typeface="Fraunces" pitchFamily="34" charset="-120"/>
              </a:rPr>
              <a:t>3</a:t>
            </a:r>
            <a:endParaRPr lang="en-US" sz="2041" dirty="0"/>
          </a:p>
        </p:txBody>
      </p:sp>
      <p:sp>
        <p:nvSpPr>
          <p:cNvPr id="16" name="Text 13"/>
          <p:cNvSpPr/>
          <p:nvPr/>
        </p:nvSpPr>
        <p:spPr>
          <a:xfrm>
            <a:off x="8638223" y="3434715"/>
            <a:ext cx="2160270" cy="269915"/>
          </a:xfrm>
          <a:prstGeom prst="rect">
            <a:avLst/>
          </a:prstGeom>
          <a:noFill/>
          <a:ln/>
        </p:spPr>
        <p:txBody>
          <a:bodyPr wrap="none" rtlCol="0" anchor="t"/>
          <a:lstStyle/>
          <a:p>
            <a:pPr marL="0" indent="0" algn="ctr">
              <a:lnSpc>
                <a:spcPts val="2126"/>
              </a:lnSpc>
              <a:buNone/>
            </a:pPr>
            <a:r>
              <a:rPr lang="en-US" sz="1701" b="1" dirty="0">
                <a:solidFill>
                  <a:srgbClr val="405449"/>
                </a:solidFill>
                <a:latin typeface="Fraunces" pitchFamily="34" charset="0"/>
                <a:ea typeface="Fraunces" pitchFamily="34" charset="-122"/>
                <a:cs typeface="Fraunces" pitchFamily="34" charset="-120"/>
              </a:rPr>
              <a:t>Hands-on Practice</a:t>
            </a:r>
            <a:endParaRPr lang="en-US" sz="1701" dirty="0"/>
          </a:p>
        </p:txBody>
      </p:sp>
      <p:sp>
        <p:nvSpPr>
          <p:cNvPr id="17" name="Text 14"/>
          <p:cNvSpPr/>
          <p:nvPr/>
        </p:nvSpPr>
        <p:spPr>
          <a:xfrm>
            <a:off x="7574279" y="3808214"/>
            <a:ext cx="5517251" cy="864147"/>
          </a:xfrm>
          <a:prstGeom prst="rect">
            <a:avLst/>
          </a:prstGeom>
          <a:solidFill>
            <a:schemeClr val="accent6">
              <a:lumMod val="20000"/>
              <a:lumOff val="80000"/>
            </a:schemeClr>
          </a:solidFill>
          <a:ln/>
        </p:spPr>
        <p:txBody>
          <a:bodyPr wrap="square" rtlCol="0" anchor="t"/>
          <a:lstStyle/>
          <a:p>
            <a:pPr marL="0" indent="0" algn="ctr">
              <a:lnSpc>
                <a:spcPts val="2177"/>
              </a:lnSpc>
              <a:buNone/>
            </a:pPr>
            <a:r>
              <a:rPr lang="en-US" sz="1361" dirty="0">
                <a:solidFill>
                  <a:srgbClr val="405449"/>
                </a:solidFill>
                <a:latin typeface="Nobile" pitchFamily="34" charset="0"/>
                <a:ea typeface="Nobile" pitchFamily="34" charset="-122"/>
                <a:cs typeface="Nobile" pitchFamily="34" charset="-120"/>
              </a:rPr>
              <a:t>The team engaged in hands-on exercises, implementing quantum algorithms and circuits to solidify their knowledge and prepare for the subsequent tasks.</a:t>
            </a:r>
            <a:endParaRPr lang="en-US" sz="1361" dirty="0"/>
          </a:p>
        </p:txBody>
      </p:sp>
      <p:cxnSp>
        <p:nvCxnSpPr>
          <p:cNvPr id="20" name="Straight Arrow Connector 19">
            <a:extLst>
              <a:ext uri="{FF2B5EF4-FFF2-40B4-BE49-F238E27FC236}">
                <a16:creationId xmlns:a16="http://schemas.microsoft.com/office/drawing/2014/main" id="{F17E54AB-393A-5B3B-B706-331E1B2D0700}"/>
              </a:ext>
            </a:extLst>
          </p:cNvPr>
          <p:cNvCxnSpPr>
            <a:cxnSpLocks/>
            <a:stCxn id="6" idx="0"/>
          </p:cNvCxnSpPr>
          <p:nvPr/>
        </p:nvCxnSpPr>
        <p:spPr>
          <a:xfrm flipV="1">
            <a:off x="4911864" y="4672361"/>
            <a:ext cx="0" cy="82540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166F5B-D256-0FF0-3549-BA9EBB0BAEB2}"/>
              </a:ext>
            </a:extLst>
          </p:cNvPr>
          <p:cNvCxnSpPr>
            <a:cxnSpLocks/>
            <a:endCxn id="12" idx="0"/>
          </p:cNvCxnSpPr>
          <p:nvPr/>
        </p:nvCxnSpPr>
        <p:spPr>
          <a:xfrm flipH="1">
            <a:off x="7315141" y="5886509"/>
            <a:ext cx="59" cy="58322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3045F9-D27A-9D79-557D-E1BF1700BFFD}"/>
              </a:ext>
            </a:extLst>
          </p:cNvPr>
          <p:cNvCxnSpPr>
            <a:cxnSpLocks/>
          </p:cNvCxnSpPr>
          <p:nvPr/>
        </p:nvCxnSpPr>
        <p:spPr>
          <a:xfrm flipV="1">
            <a:off x="9796700" y="4672361"/>
            <a:ext cx="0" cy="825409"/>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DF91A4-B4EE-240B-4EA8-66622D316A2B}"/>
              </a:ext>
            </a:extLst>
          </p:cNvPr>
          <p:cNvCxnSpPr>
            <a:endCxn id="10" idx="1"/>
          </p:cNvCxnSpPr>
          <p:nvPr/>
        </p:nvCxnSpPr>
        <p:spPr>
          <a:xfrm>
            <a:off x="5106233" y="5675971"/>
            <a:ext cx="2014538"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9F43CF-1B8B-5CA6-18F5-2C5EC958BED3}"/>
              </a:ext>
            </a:extLst>
          </p:cNvPr>
          <p:cNvCxnSpPr/>
          <p:nvPr/>
        </p:nvCxnSpPr>
        <p:spPr>
          <a:xfrm>
            <a:off x="7509510" y="5675971"/>
            <a:ext cx="2014538"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1E7D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831294"/>
            <a:ext cx="4937760" cy="617101"/>
          </a:xfrm>
          <a:prstGeom prst="rect">
            <a:avLst/>
          </a:prstGeom>
          <a:noFill/>
          <a:ln/>
        </p:spPr>
        <p:txBody>
          <a:bodyPr wrap="none" rtlCol="0" anchor="t"/>
          <a:lstStyle/>
          <a:p>
            <a:pPr marL="0" indent="0">
              <a:lnSpc>
                <a:spcPts val="4860"/>
              </a:lnSpc>
              <a:buNone/>
            </a:pPr>
            <a:r>
              <a:rPr lang="en-US" sz="3888" b="1" dirty="0">
                <a:solidFill>
                  <a:srgbClr val="3B4540"/>
                </a:solidFill>
                <a:latin typeface="Fraunces" pitchFamily="34" charset="0"/>
                <a:ea typeface="Fraunces" pitchFamily="34" charset="-122"/>
                <a:cs typeface="Fraunces" pitchFamily="34" charset="-120"/>
              </a:rPr>
              <a:t>Task 1 Overview: </a:t>
            </a:r>
            <a:endParaRPr lang="en-US" sz="3888" dirty="0"/>
          </a:p>
        </p:txBody>
      </p:sp>
      <p:sp>
        <p:nvSpPr>
          <p:cNvPr id="6" name="Text 3"/>
          <p:cNvSpPr/>
          <p:nvPr/>
        </p:nvSpPr>
        <p:spPr>
          <a:xfrm>
            <a:off x="864037" y="1726049"/>
            <a:ext cx="7845065" cy="1185148"/>
          </a:xfrm>
          <a:prstGeom prst="rect">
            <a:avLst/>
          </a:prstGeom>
          <a:noFill/>
          <a:ln/>
        </p:spPr>
        <p:txBody>
          <a:bodyPr wrap="square" rtlCol="0" anchor="t"/>
          <a:lstStyle/>
          <a:p>
            <a:pPr marL="0" indent="0">
              <a:lnSpc>
                <a:spcPts val="3110"/>
              </a:lnSpc>
              <a:buNone/>
            </a:pPr>
            <a:r>
              <a:rPr lang="en-US" sz="1944" dirty="0">
                <a:solidFill>
                  <a:srgbClr val="405449"/>
                </a:solidFill>
                <a:latin typeface="Nobile" pitchFamily="34" charset="0"/>
                <a:ea typeface="Nobile" pitchFamily="34" charset="-122"/>
                <a:cs typeface="Nobile" pitchFamily="34" charset="-120"/>
              </a:rPr>
              <a:t>This slide provides an overview of the team's progress in exploring the Pennylane framework and gaining a foundational understanding of quantum computing principles.</a:t>
            </a:r>
            <a:endParaRPr lang="en-US" sz="1944" dirty="0"/>
          </a:p>
        </p:txBody>
      </p:sp>
      <p:sp>
        <p:nvSpPr>
          <p:cNvPr id="7" name="Text 4"/>
          <p:cNvSpPr/>
          <p:nvPr/>
        </p:nvSpPr>
        <p:spPr>
          <a:xfrm>
            <a:off x="1258967" y="3188851"/>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Objective:</a:t>
            </a:r>
            <a:r>
              <a:rPr lang="en-US" sz="1944" dirty="0">
                <a:solidFill>
                  <a:srgbClr val="405449"/>
                </a:solidFill>
                <a:latin typeface="Nobile" pitchFamily="34" charset="0"/>
                <a:ea typeface="Nobile" pitchFamily="34" charset="-122"/>
                <a:cs typeface="Nobile" pitchFamily="34" charset="-120"/>
              </a:rPr>
              <a:t> To familiarize oneself with the Pennylane framework and quantum computing basics.</a:t>
            </a:r>
            <a:endParaRPr lang="en-US" sz="1944" dirty="0"/>
          </a:p>
        </p:txBody>
      </p:sp>
      <p:sp>
        <p:nvSpPr>
          <p:cNvPr id="8" name="Text 5"/>
          <p:cNvSpPr/>
          <p:nvPr/>
        </p:nvSpPr>
        <p:spPr>
          <a:xfrm>
            <a:off x="1258967" y="4214053"/>
            <a:ext cx="7020997" cy="1185148"/>
          </a:xfrm>
          <a:prstGeom prst="rect">
            <a:avLst/>
          </a:prstGeom>
          <a:noFill/>
          <a:ln/>
        </p:spPr>
        <p:txBody>
          <a:bodyPr wrap="squar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Materials Used:</a:t>
            </a:r>
            <a:r>
              <a:rPr lang="en-US" sz="1944" dirty="0">
                <a:solidFill>
                  <a:srgbClr val="405449"/>
                </a:solidFill>
                <a:latin typeface="Nobile" pitchFamily="34" charset="0"/>
                <a:ea typeface="Nobile" pitchFamily="34" charset="-122"/>
                <a:cs typeface="Nobile" pitchFamily="34" charset="-120"/>
              </a:rPr>
              <a:t> Pennylane Codebooks, including "Introduction to Quantum Computing," "Single-Qubit Gates," and "Circuits with Many Qubits."</a:t>
            </a:r>
            <a:endParaRPr lang="en-US" sz="1944" dirty="0"/>
          </a:p>
        </p:txBody>
      </p:sp>
      <p:sp>
        <p:nvSpPr>
          <p:cNvPr id="9" name="Text 6"/>
          <p:cNvSpPr/>
          <p:nvPr/>
        </p:nvSpPr>
        <p:spPr>
          <a:xfrm>
            <a:off x="1242240" y="5399201"/>
            <a:ext cx="7684311" cy="1398599"/>
          </a:xfrm>
          <a:prstGeom prst="rect">
            <a:avLst/>
          </a:prstGeom>
          <a:noFill/>
          <a:ln/>
        </p:spPr>
        <p:txBody>
          <a:bodyPr wrap="square" rtlCol="0" anchor="t"/>
          <a:lstStyle/>
          <a:p>
            <a:pPr marL="342900" indent="-342900" algn="l">
              <a:lnSpc>
                <a:spcPts val="3110"/>
              </a:lnSpc>
              <a:buSzPct val="100000"/>
              <a:buChar char="•"/>
            </a:pPr>
            <a:r>
              <a:rPr lang="en-US" sz="1940" b="1" dirty="0">
                <a:solidFill>
                  <a:srgbClr val="405449"/>
                </a:solidFill>
                <a:latin typeface="Nobile" pitchFamily="34" charset="0"/>
                <a:ea typeface="Nobile" pitchFamily="34" charset="-122"/>
                <a:cs typeface="Nobile" pitchFamily="34" charset="-120"/>
              </a:rPr>
              <a:t>Progress and Learnings: </a:t>
            </a:r>
            <a:r>
              <a:rPr lang="en-US" sz="1940" dirty="0">
                <a:solidFill>
                  <a:srgbClr val="405449"/>
                </a:solidFill>
                <a:latin typeface="Nobile" pitchFamily="34" charset="0"/>
                <a:ea typeface="Nobile" pitchFamily="34" charset="-122"/>
                <a:cs typeface="Nobile" pitchFamily="34" charset="-120"/>
              </a:rPr>
              <a:t>Completed the tutorials and documented key insights and code implementations. Gained a foundational understanding of quantum computing principles.</a:t>
            </a:r>
          </a:p>
        </p:txBody>
      </p:sp>
      <p:sp>
        <p:nvSpPr>
          <p:cNvPr id="10" name="Text 7"/>
          <p:cNvSpPr/>
          <p:nvPr/>
        </p:nvSpPr>
        <p:spPr>
          <a:xfrm>
            <a:off x="1258967" y="6946584"/>
            <a:ext cx="6401921" cy="524107"/>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Link to Project Notebook: </a:t>
            </a:r>
            <a:r>
              <a:rPr lang="en-US" sz="1944" b="1" dirty="0">
                <a:solidFill>
                  <a:schemeClr val="accent6">
                    <a:lumMod val="75000"/>
                  </a:schemeClr>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Click here</a:t>
            </a:r>
            <a:endParaRPr lang="en-US" sz="1944" b="1" dirty="0">
              <a:solidFill>
                <a:schemeClr val="accent6">
                  <a:lumMod val="75000"/>
                </a:schemeClr>
              </a:solidFill>
              <a:latin typeface="Nobile" pitchFamily="34" charset="0"/>
              <a:ea typeface="Nobile" pitchFamily="34" charset="-122"/>
              <a:cs typeface="Nobile"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1E7D2"/>
          </a:solidFill>
          <a:ln/>
        </p:spPr>
        <p:txBody>
          <a:bodyPr/>
          <a:lstStyle/>
          <a:p>
            <a:endParaRPr lang="en-IN" dirty="0"/>
          </a:p>
        </p:txBody>
      </p:sp>
      <p:sp>
        <p:nvSpPr>
          <p:cNvPr id="4" name="Text 2"/>
          <p:cNvSpPr/>
          <p:nvPr/>
        </p:nvSpPr>
        <p:spPr>
          <a:xfrm>
            <a:off x="1143476" y="621387"/>
            <a:ext cx="8424267" cy="706160"/>
          </a:xfrm>
          <a:prstGeom prst="rect">
            <a:avLst/>
          </a:prstGeom>
          <a:noFill/>
          <a:ln/>
        </p:spPr>
        <p:txBody>
          <a:bodyPr wrap="none" rtlCol="0" anchor="t"/>
          <a:lstStyle/>
          <a:p>
            <a:pPr marL="0" indent="0">
              <a:lnSpc>
                <a:spcPts val="5560"/>
              </a:lnSpc>
              <a:buNone/>
            </a:pPr>
            <a:r>
              <a:rPr lang="en-US" sz="4448" b="1" dirty="0">
                <a:solidFill>
                  <a:srgbClr val="3B4540"/>
                </a:solidFill>
                <a:latin typeface="Fraunces" pitchFamily="34" charset="0"/>
                <a:ea typeface="Fraunces" pitchFamily="34" charset="-122"/>
                <a:cs typeface="Fraunces" pitchFamily="34" charset="-120"/>
              </a:rPr>
              <a:t>Task 2 - Variational Classifier</a:t>
            </a:r>
            <a:endParaRPr lang="en-US" sz="4448" dirty="0"/>
          </a:p>
        </p:txBody>
      </p:sp>
      <p:sp>
        <p:nvSpPr>
          <p:cNvPr id="5" name="Text 3"/>
          <p:cNvSpPr/>
          <p:nvPr/>
        </p:nvSpPr>
        <p:spPr>
          <a:xfrm>
            <a:off x="1504949" y="2168732"/>
            <a:ext cx="11981855" cy="722948"/>
          </a:xfrm>
          <a:prstGeom prst="rect">
            <a:avLst/>
          </a:prstGeom>
          <a:noFill/>
          <a:ln/>
        </p:spPr>
        <p:txBody>
          <a:bodyPr wrap="square" rtlCol="0" anchor="t"/>
          <a:lstStyle/>
          <a:p>
            <a:pPr marL="342900" indent="-342900" algn="l">
              <a:lnSpc>
                <a:spcPts val="2847"/>
              </a:lnSpc>
              <a:buSzPct val="100000"/>
              <a:buChar char="•"/>
            </a:pPr>
            <a:r>
              <a:rPr lang="en-US" sz="1779" b="1" dirty="0">
                <a:solidFill>
                  <a:srgbClr val="405449"/>
                </a:solidFill>
                <a:latin typeface="Nobile" pitchFamily="34" charset="0"/>
                <a:ea typeface="Nobile" pitchFamily="34" charset="-122"/>
                <a:cs typeface="Nobile" pitchFamily="34" charset="-120"/>
              </a:rPr>
              <a:t>Objective:</a:t>
            </a:r>
            <a:r>
              <a:rPr lang="en-US" sz="1779" dirty="0">
                <a:solidFill>
                  <a:srgbClr val="405449"/>
                </a:solidFill>
                <a:latin typeface="Nobile" pitchFamily="34" charset="0"/>
                <a:ea typeface="Nobile" pitchFamily="34" charset="-122"/>
                <a:cs typeface="Nobile" pitchFamily="34" charset="-120"/>
              </a:rPr>
              <a:t> To implement and understand the workflow of a variational classifier in quantum machine learning.</a:t>
            </a:r>
            <a:endParaRPr lang="en-US" sz="1779" dirty="0"/>
          </a:p>
        </p:txBody>
      </p:sp>
      <p:sp>
        <p:nvSpPr>
          <p:cNvPr id="6" name="Text 4"/>
          <p:cNvSpPr/>
          <p:nvPr/>
        </p:nvSpPr>
        <p:spPr>
          <a:xfrm>
            <a:off x="1504950" y="2581394"/>
            <a:ext cx="11981855" cy="361474"/>
          </a:xfrm>
          <a:prstGeom prst="rect">
            <a:avLst/>
          </a:prstGeom>
          <a:noFill/>
          <a:ln/>
        </p:spPr>
        <p:txBody>
          <a:bodyPr wrap="none" rtlCol="0" anchor="t"/>
          <a:lstStyle/>
          <a:p>
            <a:pPr marL="342900" indent="-342900" algn="l">
              <a:lnSpc>
                <a:spcPts val="2847"/>
              </a:lnSpc>
              <a:buSzPct val="100000"/>
              <a:buChar char="•"/>
            </a:pPr>
            <a:r>
              <a:rPr lang="en-US" sz="1779" b="1" dirty="0">
                <a:solidFill>
                  <a:srgbClr val="405449"/>
                </a:solidFill>
                <a:latin typeface="Nobile" pitchFamily="34" charset="0"/>
                <a:ea typeface="Nobile" pitchFamily="34" charset="-122"/>
                <a:cs typeface="Nobile" pitchFamily="34" charset="-120"/>
              </a:rPr>
              <a:t>Source:</a:t>
            </a:r>
            <a:r>
              <a:rPr lang="en-US" sz="1779" dirty="0">
                <a:solidFill>
                  <a:srgbClr val="405449"/>
                </a:solidFill>
                <a:latin typeface="Nobile" pitchFamily="34" charset="0"/>
                <a:ea typeface="Nobile" pitchFamily="34" charset="-122"/>
                <a:cs typeface="Nobile" pitchFamily="34" charset="-120"/>
              </a:rPr>
              <a:t> </a:t>
            </a:r>
            <a:r>
              <a:rPr lang="en-US" sz="1779" u="sng" dirty="0">
                <a:solidFill>
                  <a:srgbClr val="32673D"/>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Variational Classifier Tutorial</a:t>
            </a:r>
            <a:endParaRPr lang="en-US" sz="1779" dirty="0"/>
          </a:p>
        </p:txBody>
      </p:sp>
      <p:sp>
        <p:nvSpPr>
          <p:cNvPr id="7" name="Text 5"/>
          <p:cNvSpPr/>
          <p:nvPr/>
        </p:nvSpPr>
        <p:spPr>
          <a:xfrm>
            <a:off x="1504950" y="3021925"/>
            <a:ext cx="11981855" cy="474354"/>
          </a:xfrm>
          <a:prstGeom prst="rect">
            <a:avLst/>
          </a:prstGeom>
          <a:noFill/>
          <a:ln/>
        </p:spPr>
        <p:txBody>
          <a:bodyPr wrap="none" rtlCol="0" anchor="t"/>
          <a:lstStyle/>
          <a:p>
            <a:pPr marL="342900" indent="-342900" algn="l">
              <a:lnSpc>
                <a:spcPts val="2847"/>
              </a:lnSpc>
              <a:buSzPct val="100000"/>
              <a:buChar char="•"/>
            </a:pPr>
            <a:r>
              <a:rPr lang="en-US" sz="1779" b="1" dirty="0">
                <a:solidFill>
                  <a:srgbClr val="405449"/>
                </a:solidFill>
                <a:latin typeface="Nobile" pitchFamily="34" charset="0"/>
                <a:ea typeface="Nobile" pitchFamily="34" charset="-122"/>
                <a:cs typeface="Nobile" pitchFamily="34" charset="-120"/>
              </a:rPr>
              <a:t>Link to Project Notebook: </a:t>
            </a:r>
            <a:r>
              <a:rPr lang="en-US" sz="1779" b="1" dirty="0">
                <a:solidFill>
                  <a:schemeClr val="accent6">
                    <a:lumMod val="75000"/>
                  </a:schemeClr>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Click here</a:t>
            </a:r>
            <a:endParaRPr lang="en-US" sz="1779" dirty="0">
              <a:solidFill>
                <a:schemeClr val="accent6">
                  <a:lumMod val="75000"/>
                </a:schemeClr>
              </a:solidFill>
            </a:endParaRPr>
          </a:p>
        </p:txBody>
      </p:sp>
      <p:sp>
        <p:nvSpPr>
          <p:cNvPr id="8" name="Text 6"/>
          <p:cNvSpPr/>
          <p:nvPr/>
        </p:nvSpPr>
        <p:spPr>
          <a:xfrm>
            <a:off x="1504950" y="3462457"/>
            <a:ext cx="11981855" cy="361474"/>
          </a:xfrm>
          <a:prstGeom prst="rect">
            <a:avLst/>
          </a:prstGeom>
          <a:noFill/>
          <a:ln/>
        </p:spPr>
        <p:txBody>
          <a:bodyPr wrap="none" rtlCol="0" anchor="t"/>
          <a:lstStyle/>
          <a:p>
            <a:pPr marL="342900" indent="-342900" algn="l">
              <a:lnSpc>
                <a:spcPts val="2847"/>
              </a:lnSpc>
              <a:buSzPct val="100000"/>
              <a:buChar char="•"/>
            </a:pPr>
            <a:r>
              <a:rPr lang="en-US" sz="1779" b="1" dirty="0">
                <a:solidFill>
                  <a:srgbClr val="405449"/>
                </a:solidFill>
                <a:latin typeface="Nobile" pitchFamily="34" charset="0"/>
                <a:ea typeface="Nobile" pitchFamily="34" charset="-122"/>
                <a:cs typeface="Nobile" pitchFamily="34" charset="-120"/>
              </a:rPr>
              <a:t>Key Steps:</a:t>
            </a:r>
            <a:endParaRPr lang="en-US" sz="1779" dirty="0"/>
          </a:p>
        </p:txBody>
      </p:sp>
      <p:sp>
        <p:nvSpPr>
          <p:cNvPr id="9" name="Text 7"/>
          <p:cNvSpPr/>
          <p:nvPr/>
        </p:nvSpPr>
        <p:spPr>
          <a:xfrm>
            <a:off x="1143476" y="4303990"/>
            <a:ext cx="2824520" cy="353020"/>
          </a:xfrm>
          <a:prstGeom prst="rect">
            <a:avLst/>
          </a:prstGeom>
          <a:noFill/>
          <a:ln/>
        </p:spPr>
        <p:txBody>
          <a:bodyPr wrap="none" rtlCol="0" anchor="t"/>
          <a:lstStyle/>
          <a:p>
            <a:pPr marL="0" indent="0">
              <a:lnSpc>
                <a:spcPts val="2780"/>
              </a:lnSpc>
              <a:buNone/>
            </a:pPr>
            <a:r>
              <a:rPr lang="en-US" sz="2224" b="1" dirty="0">
                <a:solidFill>
                  <a:srgbClr val="3B4540"/>
                </a:solidFill>
                <a:latin typeface="Fraunces" pitchFamily="34" charset="0"/>
                <a:ea typeface="Fraunces" pitchFamily="34" charset="-122"/>
                <a:cs typeface="Fraunces" pitchFamily="34" charset="-120"/>
              </a:rPr>
              <a:t>Data Encoding</a:t>
            </a:r>
            <a:endParaRPr lang="en-US" sz="2224" dirty="0"/>
          </a:p>
        </p:txBody>
      </p:sp>
      <p:sp>
        <p:nvSpPr>
          <p:cNvPr id="10" name="Text 8"/>
          <p:cNvSpPr/>
          <p:nvPr/>
        </p:nvSpPr>
        <p:spPr>
          <a:xfrm>
            <a:off x="1143476" y="4882872"/>
            <a:ext cx="3746421" cy="1807369"/>
          </a:xfrm>
          <a:prstGeom prst="rect">
            <a:avLst/>
          </a:prstGeom>
          <a:solidFill>
            <a:schemeClr val="accent6">
              <a:lumMod val="20000"/>
              <a:lumOff val="80000"/>
            </a:schemeClr>
          </a:solidFill>
          <a:ln/>
        </p:spPr>
        <p:txBody>
          <a:bodyPr wrap="square" rtlCol="0" anchor="t"/>
          <a:lstStyle/>
          <a:p>
            <a:pPr marL="0" indent="0">
              <a:lnSpc>
                <a:spcPts val="2847"/>
              </a:lnSpc>
              <a:buNone/>
            </a:pPr>
            <a:r>
              <a:rPr lang="en-US" sz="1779" dirty="0">
                <a:solidFill>
                  <a:srgbClr val="405449"/>
                </a:solidFill>
                <a:latin typeface="Nobile" pitchFamily="34" charset="0"/>
                <a:ea typeface="Nobile" pitchFamily="34" charset="-122"/>
                <a:cs typeface="Nobile" pitchFamily="34" charset="-120"/>
              </a:rPr>
              <a:t>The team learned how to translate classical data into quantum states, a crucial step in the quantum machine learning workflow.</a:t>
            </a:r>
            <a:endParaRPr lang="en-US" sz="1779" dirty="0"/>
          </a:p>
        </p:txBody>
      </p:sp>
      <p:sp>
        <p:nvSpPr>
          <p:cNvPr id="11" name="Text 9"/>
          <p:cNvSpPr/>
          <p:nvPr/>
        </p:nvSpPr>
        <p:spPr>
          <a:xfrm>
            <a:off x="5448776" y="4303990"/>
            <a:ext cx="2824520" cy="353020"/>
          </a:xfrm>
          <a:prstGeom prst="rect">
            <a:avLst/>
          </a:prstGeom>
          <a:noFill/>
          <a:ln/>
        </p:spPr>
        <p:txBody>
          <a:bodyPr wrap="none" rtlCol="0" anchor="t"/>
          <a:lstStyle/>
          <a:p>
            <a:pPr marL="0" indent="0">
              <a:lnSpc>
                <a:spcPts val="2780"/>
              </a:lnSpc>
              <a:buNone/>
            </a:pPr>
            <a:r>
              <a:rPr lang="en-US" sz="2224" b="1" dirty="0">
                <a:solidFill>
                  <a:srgbClr val="3B4540"/>
                </a:solidFill>
                <a:latin typeface="Fraunces" pitchFamily="34" charset="0"/>
                <a:ea typeface="Fraunces" pitchFamily="34" charset="-122"/>
                <a:cs typeface="Fraunces" pitchFamily="34" charset="-120"/>
              </a:rPr>
              <a:t>Variational Circuit</a:t>
            </a:r>
            <a:endParaRPr lang="en-US" sz="2224" dirty="0"/>
          </a:p>
        </p:txBody>
      </p:sp>
      <p:sp>
        <p:nvSpPr>
          <p:cNvPr id="12" name="Text 10"/>
          <p:cNvSpPr/>
          <p:nvPr/>
        </p:nvSpPr>
        <p:spPr>
          <a:xfrm>
            <a:off x="5448776" y="4882872"/>
            <a:ext cx="3746421" cy="1445895"/>
          </a:xfrm>
          <a:prstGeom prst="rect">
            <a:avLst/>
          </a:prstGeom>
          <a:solidFill>
            <a:schemeClr val="accent6">
              <a:lumMod val="20000"/>
              <a:lumOff val="80000"/>
            </a:schemeClr>
          </a:solidFill>
          <a:ln/>
        </p:spPr>
        <p:txBody>
          <a:bodyPr wrap="square" rtlCol="0" anchor="t"/>
          <a:lstStyle/>
          <a:p>
            <a:pPr marL="0" indent="0">
              <a:lnSpc>
                <a:spcPts val="2847"/>
              </a:lnSpc>
              <a:buNone/>
            </a:pPr>
            <a:r>
              <a:rPr lang="en-US" sz="1779" dirty="0">
                <a:solidFill>
                  <a:srgbClr val="405449"/>
                </a:solidFill>
                <a:latin typeface="Nobile" pitchFamily="34" charset="0"/>
                <a:ea typeface="Nobile" pitchFamily="34" charset="-122"/>
                <a:cs typeface="Nobile" pitchFamily="34" charset="-120"/>
              </a:rPr>
              <a:t>They designed a customizable quantum circuit with adjustable parameters, enabling the model to learn from the encoded data.</a:t>
            </a:r>
            <a:endParaRPr lang="en-US" sz="1779" dirty="0"/>
          </a:p>
        </p:txBody>
      </p:sp>
      <p:sp>
        <p:nvSpPr>
          <p:cNvPr id="13" name="Text 11"/>
          <p:cNvSpPr/>
          <p:nvPr/>
        </p:nvSpPr>
        <p:spPr>
          <a:xfrm>
            <a:off x="9754076" y="4303990"/>
            <a:ext cx="3746421" cy="706041"/>
          </a:xfrm>
          <a:prstGeom prst="rect">
            <a:avLst/>
          </a:prstGeom>
          <a:noFill/>
          <a:ln/>
        </p:spPr>
        <p:txBody>
          <a:bodyPr wrap="square" rtlCol="0" anchor="t"/>
          <a:lstStyle/>
          <a:p>
            <a:pPr marL="0" indent="0">
              <a:lnSpc>
                <a:spcPts val="2780"/>
              </a:lnSpc>
              <a:buNone/>
            </a:pPr>
            <a:r>
              <a:rPr lang="en-US" sz="2224" b="1" dirty="0">
                <a:solidFill>
                  <a:srgbClr val="3B4540"/>
                </a:solidFill>
                <a:latin typeface="Fraunces" pitchFamily="34" charset="0"/>
                <a:ea typeface="Fraunces" pitchFamily="34" charset="-122"/>
                <a:cs typeface="Fraunces" pitchFamily="34" charset="-120"/>
              </a:rPr>
              <a:t>Measurement and Classification</a:t>
            </a:r>
            <a:endParaRPr lang="en-US" sz="2224" dirty="0"/>
          </a:p>
        </p:txBody>
      </p:sp>
      <p:sp>
        <p:nvSpPr>
          <p:cNvPr id="14" name="Text 12"/>
          <p:cNvSpPr/>
          <p:nvPr/>
        </p:nvSpPr>
        <p:spPr>
          <a:xfrm>
            <a:off x="9754076" y="5235893"/>
            <a:ext cx="3746421" cy="1644410"/>
          </a:xfrm>
          <a:prstGeom prst="rect">
            <a:avLst/>
          </a:prstGeom>
          <a:solidFill>
            <a:schemeClr val="accent6">
              <a:lumMod val="20000"/>
              <a:lumOff val="80000"/>
            </a:schemeClr>
          </a:solidFill>
          <a:ln/>
        </p:spPr>
        <p:txBody>
          <a:bodyPr wrap="square" rtlCol="0" anchor="t"/>
          <a:lstStyle/>
          <a:p>
            <a:pPr marL="0" indent="0">
              <a:lnSpc>
                <a:spcPts val="2847"/>
              </a:lnSpc>
              <a:buNone/>
            </a:pPr>
            <a:r>
              <a:rPr lang="en-US" sz="1779" dirty="0">
                <a:solidFill>
                  <a:srgbClr val="405449"/>
                </a:solidFill>
                <a:latin typeface="Nobile" pitchFamily="34" charset="0"/>
                <a:ea typeface="Nobile" pitchFamily="34" charset="-122"/>
                <a:cs typeface="Nobile" pitchFamily="34" charset="-120"/>
              </a:rPr>
              <a:t>The team extracted useful information from the quantum system and used it to make predictions, completing the variational classifier implementation.</a:t>
            </a:r>
            <a:endParaRPr lang="en-US" sz="1779" dirty="0"/>
          </a:p>
        </p:txBody>
      </p:sp>
      <p:cxnSp>
        <p:nvCxnSpPr>
          <p:cNvPr id="17" name="Straight Arrow Connector 16">
            <a:extLst>
              <a:ext uri="{FF2B5EF4-FFF2-40B4-BE49-F238E27FC236}">
                <a16:creationId xmlns:a16="http://schemas.microsoft.com/office/drawing/2014/main" id="{F0860207-788C-2DD8-0A1F-5FFF3BE4B0C4}"/>
              </a:ext>
            </a:extLst>
          </p:cNvPr>
          <p:cNvCxnSpPr>
            <a:cxnSpLocks/>
          </p:cNvCxnSpPr>
          <p:nvPr/>
        </p:nvCxnSpPr>
        <p:spPr>
          <a:xfrm>
            <a:off x="6534615" y="4114800"/>
            <a:ext cx="0" cy="24037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C0F64C-0698-A19D-A8E0-30CF871216CF}"/>
              </a:ext>
            </a:extLst>
          </p:cNvPr>
          <p:cNvCxnSpPr>
            <a:cxnSpLocks/>
          </p:cNvCxnSpPr>
          <p:nvPr/>
        </p:nvCxnSpPr>
        <p:spPr>
          <a:xfrm>
            <a:off x="2081561" y="4114800"/>
            <a:ext cx="0" cy="24037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20CDC37-067F-BEB0-4467-7B1B08EE5680}"/>
              </a:ext>
            </a:extLst>
          </p:cNvPr>
          <p:cNvCxnSpPr>
            <a:cxnSpLocks/>
          </p:cNvCxnSpPr>
          <p:nvPr/>
        </p:nvCxnSpPr>
        <p:spPr>
          <a:xfrm>
            <a:off x="10731191" y="4063612"/>
            <a:ext cx="0" cy="24037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90BCA68-511E-F5D2-2587-B897E0B88CA3}"/>
              </a:ext>
            </a:extLst>
          </p:cNvPr>
          <p:cNvSpPr/>
          <p:nvPr/>
        </p:nvSpPr>
        <p:spPr>
          <a:xfrm>
            <a:off x="1683834" y="4026932"/>
            <a:ext cx="9523140" cy="4571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1E7D2"/>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50150" y="1364099"/>
            <a:ext cx="4985980" cy="5501283"/>
          </a:xfrm>
          <a:prstGeom prst="rect">
            <a:avLst/>
          </a:prstGeom>
        </p:spPr>
      </p:pic>
      <p:sp>
        <p:nvSpPr>
          <p:cNvPr id="6" name="Text 2"/>
          <p:cNvSpPr/>
          <p:nvPr/>
        </p:nvSpPr>
        <p:spPr>
          <a:xfrm>
            <a:off x="6186964" y="871538"/>
            <a:ext cx="7742873" cy="1250871"/>
          </a:xfrm>
          <a:prstGeom prst="rect">
            <a:avLst/>
          </a:prstGeom>
          <a:noFill/>
          <a:ln/>
        </p:spPr>
        <p:txBody>
          <a:bodyPr wrap="square" rtlCol="0" anchor="t"/>
          <a:lstStyle/>
          <a:p>
            <a:pPr marL="0" indent="0">
              <a:lnSpc>
                <a:spcPts val="4926"/>
              </a:lnSpc>
              <a:buNone/>
            </a:pPr>
            <a:r>
              <a:rPr lang="en-US" sz="3941" b="1" dirty="0">
                <a:solidFill>
                  <a:srgbClr val="3B4540"/>
                </a:solidFill>
                <a:latin typeface="Fraunces" pitchFamily="34" charset="0"/>
                <a:ea typeface="Fraunces" pitchFamily="34" charset="-122"/>
                <a:cs typeface="Fraunces" pitchFamily="34" charset="-120"/>
              </a:rPr>
              <a:t>Task 3 - Quanvolutional Neural Networks</a:t>
            </a:r>
            <a:endParaRPr lang="en-US" sz="3941" dirty="0"/>
          </a:p>
        </p:txBody>
      </p:sp>
      <p:sp>
        <p:nvSpPr>
          <p:cNvPr id="7" name="Shape 3"/>
          <p:cNvSpPr/>
          <p:nvPr/>
        </p:nvSpPr>
        <p:spPr>
          <a:xfrm>
            <a:off x="6186964" y="2647712"/>
            <a:ext cx="450294" cy="450294"/>
          </a:xfrm>
          <a:prstGeom prst="roundRect">
            <a:avLst>
              <a:gd name="adj" fmla="val 40010"/>
            </a:avLst>
          </a:prstGeom>
          <a:solidFill>
            <a:srgbClr val="E8F3E8"/>
          </a:solidFill>
          <a:ln/>
        </p:spPr>
      </p:sp>
      <p:sp>
        <p:nvSpPr>
          <p:cNvPr id="8" name="Text 4"/>
          <p:cNvSpPr/>
          <p:nvPr/>
        </p:nvSpPr>
        <p:spPr>
          <a:xfrm>
            <a:off x="6337221" y="2722721"/>
            <a:ext cx="149781" cy="300276"/>
          </a:xfrm>
          <a:prstGeom prst="rect">
            <a:avLst/>
          </a:prstGeom>
          <a:noFill/>
          <a:ln/>
        </p:spPr>
        <p:txBody>
          <a:bodyPr wrap="none" rtlCol="0" anchor="t"/>
          <a:lstStyle/>
          <a:p>
            <a:pPr marL="0" indent="0" algn="ctr">
              <a:lnSpc>
                <a:spcPts val="2364"/>
              </a:lnSpc>
              <a:buNone/>
            </a:pPr>
            <a:r>
              <a:rPr lang="en-US" sz="2364" b="1" dirty="0">
                <a:solidFill>
                  <a:srgbClr val="405449"/>
                </a:solidFill>
                <a:latin typeface="Fraunces" pitchFamily="34" charset="0"/>
                <a:ea typeface="Fraunces" pitchFamily="34" charset="-122"/>
                <a:cs typeface="Fraunces" pitchFamily="34" charset="-120"/>
              </a:rPr>
              <a:t>1</a:t>
            </a:r>
            <a:endParaRPr lang="en-US" sz="2364" dirty="0"/>
          </a:p>
        </p:txBody>
      </p:sp>
      <p:sp>
        <p:nvSpPr>
          <p:cNvPr id="9" name="Text 5"/>
          <p:cNvSpPr/>
          <p:nvPr/>
        </p:nvSpPr>
        <p:spPr>
          <a:xfrm>
            <a:off x="6837402" y="2647712"/>
            <a:ext cx="2502218" cy="312777"/>
          </a:xfrm>
          <a:prstGeom prst="rect">
            <a:avLst/>
          </a:prstGeom>
          <a:noFill/>
          <a:ln/>
        </p:spPr>
        <p:txBody>
          <a:bodyPr wrap="none" rtlCol="0" anchor="t"/>
          <a:lstStyle/>
          <a:p>
            <a:pPr marL="0" indent="0">
              <a:lnSpc>
                <a:spcPts val="2463"/>
              </a:lnSpc>
              <a:buNone/>
            </a:pPr>
            <a:r>
              <a:rPr lang="en-US" sz="1970" b="1" dirty="0">
                <a:solidFill>
                  <a:srgbClr val="405449"/>
                </a:solidFill>
                <a:latin typeface="Fraunces" pitchFamily="34" charset="0"/>
                <a:ea typeface="Fraunces" pitchFamily="34" charset="-122"/>
                <a:cs typeface="Fraunces" pitchFamily="34" charset="-120"/>
              </a:rPr>
              <a:t>Data Preprocessing</a:t>
            </a:r>
            <a:endParaRPr lang="en-US" sz="1970" dirty="0"/>
          </a:p>
        </p:txBody>
      </p:sp>
      <p:sp>
        <p:nvSpPr>
          <p:cNvPr id="10" name="Text 6"/>
          <p:cNvSpPr/>
          <p:nvPr/>
        </p:nvSpPr>
        <p:spPr>
          <a:xfrm>
            <a:off x="6837402" y="3080504"/>
            <a:ext cx="7092434" cy="960477"/>
          </a:xfrm>
          <a:prstGeom prst="rect">
            <a:avLst/>
          </a:prstGeom>
          <a:solidFill>
            <a:schemeClr val="accent6">
              <a:lumMod val="20000"/>
              <a:lumOff val="80000"/>
            </a:schemeClr>
          </a:solidFill>
          <a:ln/>
        </p:spPr>
        <p:txBody>
          <a:bodyPr wrap="square" rtlCol="0" anchor="t"/>
          <a:lstStyle/>
          <a:p>
            <a:pPr marL="0" indent="0">
              <a:lnSpc>
                <a:spcPts val="2522"/>
              </a:lnSpc>
              <a:buNone/>
            </a:pPr>
            <a:r>
              <a:rPr lang="en-US" sz="1576" dirty="0">
                <a:solidFill>
                  <a:srgbClr val="405449"/>
                </a:solidFill>
                <a:latin typeface="Nobile" pitchFamily="34" charset="0"/>
                <a:ea typeface="Nobile" pitchFamily="34" charset="-122"/>
                <a:cs typeface="Nobile" pitchFamily="34" charset="-120"/>
              </a:rPr>
              <a:t>The team prepared the MNIST dataset for quantum processing, ensuring the data was in a format suitable for the Quanvolutional Neural Network (QNN) implementation.</a:t>
            </a:r>
            <a:endParaRPr lang="en-US" sz="1576" dirty="0"/>
          </a:p>
        </p:txBody>
      </p:sp>
      <p:sp>
        <p:nvSpPr>
          <p:cNvPr id="11" name="Shape 7"/>
          <p:cNvSpPr/>
          <p:nvPr/>
        </p:nvSpPr>
        <p:spPr>
          <a:xfrm>
            <a:off x="6186964" y="4466273"/>
            <a:ext cx="450294" cy="450294"/>
          </a:xfrm>
          <a:prstGeom prst="roundRect">
            <a:avLst>
              <a:gd name="adj" fmla="val 40010"/>
            </a:avLst>
          </a:prstGeom>
          <a:solidFill>
            <a:srgbClr val="E8F3E8"/>
          </a:solidFill>
          <a:ln/>
        </p:spPr>
      </p:sp>
      <p:sp>
        <p:nvSpPr>
          <p:cNvPr id="12" name="Text 8"/>
          <p:cNvSpPr/>
          <p:nvPr/>
        </p:nvSpPr>
        <p:spPr>
          <a:xfrm>
            <a:off x="6314003" y="4541282"/>
            <a:ext cx="196215" cy="300276"/>
          </a:xfrm>
          <a:prstGeom prst="rect">
            <a:avLst/>
          </a:prstGeom>
          <a:noFill/>
          <a:ln/>
        </p:spPr>
        <p:txBody>
          <a:bodyPr wrap="none" rtlCol="0" anchor="t"/>
          <a:lstStyle/>
          <a:p>
            <a:pPr marL="0" indent="0" algn="ctr">
              <a:lnSpc>
                <a:spcPts val="2364"/>
              </a:lnSpc>
              <a:buNone/>
            </a:pPr>
            <a:r>
              <a:rPr lang="en-US" sz="2364" b="1" dirty="0">
                <a:solidFill>
                  <a:srgbClr val="405449"/>
                </a:solidFill>
                <a:latin typeface="Fraunces" pitchFamily="34" charset="0"/>
                <a:ea typeface="Fraunces" pitchFamily="34" charset="-122"/>
                <a:cs typeface="Fraunces" pitchFamily="34" charset="-120"/>
              </a:rPr>
              <a:t>2</a:t>
            </a:r>
            <a:endParaRPr lang="en-US" sz="2364" dirty="0"/>
          </a:p>
        </p:txBody>
      </p:sp>
      <p:sp>
        <p:nvSpPr>
          <p:cNvPr id="13" name="Text 9"/>
          <p:cNvSpPr/>
          <p:nvPr/>
        </p:nvSpPr>
        <p:spPr>
          <a:xfrm>
            <a:off x="6837402" y="4466273"/>
            <a:ext cx="2885837" cy="312777"/>
          </a:xfrm>
          <a:prstGeom prst="rect">
            <a:avLst/>
          </a:prstGeom>
          <a:noFill/>
          <a:ln/>
        </p:spPr>
        <p:txBody>
          <a:bodyPr wrap="none" rtlCol="0" anchor="t"/>
          <a:lstStyle/>
          <a:p>
            <a:pPr marL="0" indent="0">
              <a:lnSpc>
                <a:spcPts val="2463"/>
              </a:lnSpc>
              <a:buNone/>
            </a:pPr>
            <a:r>
              <a:rPr lang="en-US" sz="1970" b="1" dirty="0">
                <a:solidFill>
                  <a:srgbClr val="405449"/>
                </a:solidFill>
                <a:latin typeface="Fraunces" pitchFamily="34" charset="0"/>
                <a:ea typeface="Fraunces" pitchFamily="34" charset="-122"/>
                <a:cs typeface="Fraunces" pitchFamily="34" charset="-120"/>
              </a:rPr>
              <a:t>Quanvolutional Layers</a:t>
            </a:r>
            <a:endParaRPr lang="en-US" sz="1970" dirty="0"/>
          </a:p>
        </p:txBody>
      </p:sp>
      <p:sp>
        <p:nvSpPr>
          <p:cNvPr id="14" name="Text 10"/>
          <p:cNvSpPr/>
          <p:nvPr/>
        </p:nvSpPr>
        <p:spPr>
          <a:xfrm>
            <a:off x="6837402" y="4899065"/>
            <a:ext cx="7092434" cy="960477"/>
          </a:xfrm>
          <a:prstGeom prst="rect">
            <a:avLst/>
          </a:prstGeom>
          <a:solidFill>
            <a:schemeClr val="accent6">
              <a:lumMod val="20000"/>
              <a:lumOff val="80000"/>
            </a:schemeClr>
          </a:solidFill>
          <a:ln/>
        </p:spPr>
        <p:txBody>
          <a:bodyPr wrap="square" rtlCol="0" anchor="t"/>
          <a:lstStyle/>
          <a:p>
            <a:pPr marL="0" indent="0">
              <a:lnSpc>
                <a:spcPts val="2522"/>
              </a:lnSpc>
              <a:buNone/>
            </a:pPr>
            <a:r>
              <a:rPr lang="en-US" sz="1576" dirty="0">
                <a:solidFill>
                  <a:srgbClr val="405449"/>
                </a:solidFill>
                <a:latin typeface="Nobile" pitchFamily="34" charset="0"/>
                <a:ea typeface="Nobile" pitchFamily="34" charset="-122"/>
                <a:cs typeface="Nobile" pitchFamily="34" charset="-120"/>
              </a:rPr>
              <a:t>They applied quantum convolutional layers to the data, leveraging the unique properties of quantum circuits to extract relevant features for image classification.</a:t>
            </a:r>
            <a:endParaRPr lang="en-US" sz="1576" dirty="0"/>
          </a:p>
        </p:txBody>
      </p:sp>
      <p:sp>
        <p:nvSpPr>
          <p:cNvPr id="15" name="Shape 11"/>
          <p:cNvSpPr/>
          <p:nvPr/>
        </p:nvSpPr>
        <p:spPr>
          <a:xfrm>
            <a:off x="6186964" y="6284833"/>
            <a:ext cx="450294" cy="450294"/>
          </a:xfrm>
          <a:prstGeom prst="roundRect">
            <a:avLst>
              <a:gd name="adj" fmla="val 40010"/>
            </a:avLst>
          </a:prstGeom>
          <a:solidFill>
            <a:srgbClr val="E8F3E8"/>
          </a:solidFill>
          <a:ln/>
        </p:spPr>
      </p:sp>
      <p:sp>
        <p:nvSpPr>
          <p:cNvPr id="16" name="Text 12"/>
          <p:cNvSpPr/>
          <p:nvPr/>
        </p:nvSpPr>
        <p:spPr>
          <a:xfrm>
            <a:off x="6321385" y="6359843"/>
            <a:ext cx="181332" cy="300276"/>
          </a:xfrm>
          <a:prstGeom prst="rect">
            <a:avLst/>
          </a:prstGeom>
          <a:noFill/>
          <a:ln/>
        </p:spPr>
        <p:txBody>
          <a:bodyPr wrap="none" rtlCol="0" anchor="t"/>
          <a:lstStyle/>
          <a:p>
            <a:pPr marL="0" indent="0" algn="ctr">
              <a:lnSpc>
                <a:spcPts val="2364"/>
              </a:lnSpc>
              <a:buNone/>
            </a:pPr>
            <a:r>
              <a:rPr lang="en-US" sz="2364" b="1" dirty="0">
                <a:solidFill>
                  <a:srgbClr val="405449"/>
                </a:solidFill>
                <a:latin typeface="Fraunces" pitchFamily="34" charset="0"/>
                <a:ea typeface="Fraunces" pitchFamily="34" charset="-122"/>
                <a:cs typeface="Fraunces" pitchFamily="34" charset="-120"/>
              </a:rPr>
              <a:t>3</a:t>
            </a:r>
            <a:endParaRPr lang="en-US" sz="2364" dirty="0"/>
          </a:p>
        </p:txBody>
      </p:sp>
      <p:sp>
        <p:nvSpPr>
          <p:cNvPr id="17" name="Text 13"/>
          <p:cNvSpPr/>
          <p:nvPr/>
        </p:nvSpPr>
        <p:spPr>
          <a:xfrm>
            <a:off x="6837402" y="6284833"/>
            <a:ext cx="2502218" cy="312777"/>
          </a:xfrm>
          <a:prstGeom prst="rect">
            <a:avLst/>
          </a:prstGeom>
          <a:noFill/>
          <a:ln/>
        </p:spPr>
        <p:txBody>
          <a:bodyPr wrap="none" rtlCol="0" anchor="t"/>
          <a:lstStyle/>
          <a:p>
            <a:pPr marL="0" indent="0">
              <a:lnSpc>
                <a:spcPts val="2463"/>
              </a:lnSpc>
              <a:buNone/>
            </a:pPr>
            <a:r>
              <a:rPr lang="en-US" sz="1970" b="1" dirty="0">
                <a:solidFill>
                  <a:srgbClr val="405449"/>
                </a:solidFill>
                <a:latin typeface="Fraunces" pitchFamily="34" charset="0"/>
                <a:ea typeface="Fraunces" pitchFamily="34" charset="-122"/>
                <a:cs typeface="Fraunces" pitchFamily="34" charset="-120"/>
              </a:rPr>
              <a:t>Classifier</a:t>
            </a:r>
            <a:endParaRPr lang="en-US" sz="1970" dirty="0"/>
          </a:p>
        </p:txBody>
      </p:sp>
      <p:sp>
        <p:nvSpPr>
          <p:cNvPr id="18" name="Text 14"/>
          <p:cNvSpPr/>
          <p:nvPr/>
        </p:nvSpPr>
        <p:spPr>
          <a:xfrm>
            <a:off x="6837402" y="6717625"/>
            <a:ext cx="7092434" cy="640318"/>
          </a:xfrm>
          <a:prstGeom prst="rect">
            <a:avLst/>
          </a:prstGeom>
          <a:solidFill>
            <a:schemeClr val="accent6">
              <a:lumMod val="20000"/>
              <a:lumOff val="80000"/>
            </a:schemeClr>
          </a:solidFill>
          <a:ln/>
        </p:spPr>
        <p:txBody>
          <a:bodyPr wrap="square" rtlCol="0" anchor="t"/>
          <a:lstStyle/>
          <a:p>
            <a:pPr marL="0" indent="0">
              <a:lnSpc>
                <a:spcPts val="2522"/>
              </a:lnSpc>
              <a:buNone/>
            </a:pPr>
            <a:r>
              <a:rPr lang="en-US" sz="1576" dirty="0">
                <a:solidFill>
                  <a:srgbClr val="405449"/>
                </a:solidFill>
                <a:latin typeface="Nobile" pitchFamily="34" charset="0"/>
                <a:ea typeface="Nobile" pitchFamily="34" charset="-122"/>
                <a:cs typeface="Nobile" pitchFamily="34" charset="-120"/>
              </a:rPr>
              <a:t>The team used the extracted features to train a classifier, comparing the performance of the QNN with classical convolutional neural networks.</a:t>
            </a:r>
            <a:endParaRPr lang="en-US" sz="157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FEEE2"/>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747838"/>
            <a:ext cx="6172200" cy="771525"/>
          </a:xfrm>
          <a:prstGeom prst="rect">
            <a:avLst/>
          </a:prstGeom>
          <a:noFill/>
          <a:ln/>
        </p:spPr>
        <p:txBody>
          <a:bodyPr wrap="none" rtlCol="0" anchor="t"/>
          <a:lstStyle/>
          <a:p>
            <a:pPr marL="0" indent="0">
              <a:lnSpc>
                <a:spcPts val="6075"/>
              </a:lnSpc>
              <a:buNone/>
            </a:pPr>
            <a:r>
              <a:rPr lang="en-US" sz="4860" b="1" dirty="0">
                <a:solidFill>
                  <a:srgbClr val="3B4540"/>
                </a:solidFill>
                <a:latin typeface="Fraunces" pitchFamily="34" charset="0"/>
                <a:ea typeface="Fraunces" pitchFamily="34" charset="-122"/>
                <a:cs typeface="Fraunces" pitchFamily="34" charset="-120"/>
              </a:rPr>
              <a:t>Task 3 Overview:</a:t>
            </a:r>
            <a:endParaRPr lang="en-US" sz="4860" dirty="0"/>
          </a:p>
        </p:txBody>
      </p:sp>
      <p:sp>
        <p:nvSpPr>
          <p:cNvPr id="6" name="Text 3"/>
          <p:cNvSpPr/>
          <p:nvPr/>
        </p:nvSpPr>
        <p:spPr>
          <a:xfrm>
            <a:off x="1258967" y="2889647"/>
            <a:ext cx="70209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Objective: </a:t>
            </a:r>
            <a:r>
              <a:rPr lang="en-US" sz="1944" dirty="0">
                <a:solidFill>
                  <a:srgbClr val="405449"/>
                </a:solidFill>
                <a:latin typeface="Nobile" pitchFamily="34" charset="0"/>
                <a:ea typeface="Nobile" pitchFamily="34" charset="-122"/>
                <a:cs typeface="Nobile" pitchFamily="34" charset="-120"/>
              </a:rPr>
              <a:t>To explore and implement Quanvolutional Neural Networks (QNNs) using the MNIST dataset.</a:t>
            </a:r>
            <a:endParaRPr lang="en-US" sz="1944" dirty="0"/>
          </a:p>
        </p:txBody>
      </p:sp>
      <p:sp>
        <p:nvSpPr>
          <p:cNvPr id="7" name="Text 4"/>
          <p:cNvSpPr/>
          <p:nvPr/>
        </p:nvSpPr>
        <p:spPr>
          <a:xfrm>
            <a:off x="1258967" y="3766066"/>
            <a:ext cx="70209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Source:</a:t>
            </a:r>
            <a:r>
              <a:rPr lang="en-US" sz="1944" dirty="0">
                <a:solidFill>
                  <a:srgbClr val="405449"/>
                </a:solidFill>
                <a:latin typeface="Nobile" pitchFamily="34" charset="0"/>
                <a:ea typeface="Nobile" pitchFamily="34" charset="-122"/>
                <a:cs typeface="Nobile" pitchFamily="34" charset="-120"/>
              </a:rPr>
              <a:t> </a:t>
            </a:r>
            <a:r>
              <a:rPr lang="en-US" sz="1944" u="sng" dirty="0">
                <a:solidFill>
                  <a:srgbClr val="32673D"/>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Quanvolutional Neural Networks Tutorial</a:t>
            </a:r>
            <a:endParaRPr lang="en-US" sz="1944" dirty="0"/>
          </a:p>
        </p:txBody>
      </p:sp>
      <p:sp>
        <p:nvSpPr>
          <p:cNvPr id="8" name="Text 5"/>
          <p:cNvSpPr/>
          <p:nvPr/>
        </p:nvSpPr>
        <p:spPr>
          <a:xfrm>
            <a:off x="1258967" y="4247436"/>
            <a:ext cx="70209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Important Steps and Observations:</a:t>
            </a:r>
            <a:endParaRPr lang="en-US" sz="1944" dirty="0"/>
          </a:p>
        </p:txBody>
      </p:sp>
      <p:sp>
        <p:nvSpPr>
          <p:cNvPr id="9" name="Text 6"/>
          <p:cNvSpPr/>
          <p:nvPr/>
        </p:nvSpPr>
        <p:spPr>
          <a:xfrm>
            <a:off x="1654016" y="4728805"/>
            <a:ext cx="66259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405449"/>
                </a:solidFill>
                <a:latin typeface="Nobile" pitchFamily="34" charset="0"/>
                <a:ea typeface="Nobile" pitchFamily="34" charset="-122"/>
                <a:cs typeface="Nobile" pitchFamily="34" charset="-120"/>
              </a:rPr>
              <a:t>The role of quantum circuits in feature extraction.</a:t>
            </a:r>
            <a:endParaRPr lang="en-US" sz="1944" dirty="0"/>
          </a:p>
        </p:txBody>
      </p:sp>
      <p:sp>
        <p:nvSpPr>
          <p:cNvPr id="10" name="Text 7"/>
          <p:cNvSpPr/>
          <p:nvPr/>
        </p:nvSpPr>
        <p:spPr>
          <a:xfrm>
            <a:off x="1654016" y="5210175"/>
            <a:ext cx="6625947"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405449"/>
                </a:solidFill>
                <a:latin typeface="Nobile" pitchFamily="34" charset="0"/>
                <a:ea typeface="Nobile" pitchFamily="34" charset="-122"/>
                <a:cs typeface="Nobile" pitchFamily="34" charset="-120"/>
              </a:rPr>
              <a:t>Comparison of QNNs with classical convolutional networks.</a:t>
            </a:r>
            <a:endParaRPr lang="en-US" sz="1944" dirty="0"/>
          </a:p>
        </p:txBody>
      </p:sp>
      <p:sp>
        <p:nvSpPr>
          <p:cNvPr id="11" name="Text 8"/>
          <p:cNvSpPr/>
          <p:nvPr/>
        </p:nvSpPr>
        <p:spPr>
          <a:xfrm>
            <a:off x="1258967" y="6086594"/>
            <a:ext cx="7020997" cy="604138"/>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Link to Project Notebook: </a:t>
            </a:r>
            <a:r>
              <a:rPr lang="en-US" sz="1944" b="1" dirty="0">
                <a:solidFill>
                  <a:schemeClr val="accent6">
                    <a:lumMod val="50000"/>
                  </a:schemeClr>
                </a:solidFill>
                <a:latin typeface="Nobile" pitchFamily="34" charset="0"/>
                <a:ea typeface="Nobile" pitchFamily="34" charset="-122"/>
                <a:cs typeface="Nobile" pitchFamily="34" charset="-120"/>
                <a:hlinkClick r:id="rId5">
                  <a:extLst>
                    <a:ext uri="{A12FA001-AC4F-418D-AE19-62706E023703}">
                      <ahyp:hlinkClr xmlns:ahyp="http://schemas.microsoft.com/office/drawing/2018/hyperlinkcolor" val="tx"/>
                    </a:ext>
                  </a:extLst>
                </a:hlinkClick>
              </a:rPr>
              <a:t>Click here</a:t>
            </a:r>
            <a:r>
              <a:rPr lang="en-US" sz="1944" b="1" dirty="0">
                <a:solidFill>
                  <a:schemeClr val="accent6">
                    <a:lumMod val="50000"/>
                  </a:schemeClr>
                </a:solidFill>
                <a:latin typeface="Nobile" pitchFamily="34" charset="0"/>
                <a:ea typeface="Nobile" pitchFamily="34" charset="-122"/>
                <a:cs typeface="Nobile" pitchFamily="34" charset="-120"/>
              </a:rPr>
              <a:t> </a:t>
            </a:r>
            <a:endParaRPr lang="en-US" sz="1944" dirty="0">
              <a:solidFill>
                <a:schemeClr val="accent6">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703790"/>
            <a:ext cx="5054322" cy="2822019"/>
          </a:xfrm>
          <a:prstGeom prst="rect">
            <a:avLst/>
          </a:prstGeom>
        </p:spPr>
      </p:pic>
      <p:sp>
        <p:nvSpPr>
          <p:cNvPr id="6" name="Text 2"/>
          <p:cNvSpPr/>
          <p:nvPr/>
        </p:nvSpPr>
        <p:spPr>
          <a:xfrm>
            <a:off x="6091238" y="1364099"/>
            <a:ext cx="7934325" cy="1080135"/>
          </a:xfrm>
          <a:prstGeom prst="rect">
            <a:avLst/>
          </a:prstGeom>
          <a:noFill/>
          <a:ln/>
        </p:spPr>
        <p:txBody>
          <a:bodyPr wrap="square" rtlCol="0" anchor="t"/>
          <a:lstStyle/>
          <a:p>
            <a:pPr marL="0" indent="0">
              <a:lnSpc>
                <a:spcPts val="4253"/>
              </a:lnSpc>
              <a:buNone/>
            </a:pPr>
            <a:r>
              <a:rPr lang="en-US" sz="3402" b="1" dirty="0">
                <a:solidFill>
                  <a:srgbClr val="3B4540"/>
                </a:solidFill>
                <a:latin typeface="Fraunces" pitchFamily="34" charset="0"/>
                <a:ea typeface="Fraunces" pitchFamily="34" charset="-122"/>
                <a:cs typeface="Fraunces" pitchFamily="34" charset="-120"/>
              </a:rPr>
              <a:t>Task 4 - Quantum Machine Learning Model for Sine Function</a:t>
            </a:r>
            <a:endParaRPr lang="en-US" sz="3402" dirty="0"/>
          </a:p>
        </p:txBody>
      </p:sp>
      <p:sp>
        <p:nvSpPr>
          <p:cNvPr id="7" name="Shape 3"/>
          <p:cNvSpPr/>
          <p:nvPr/>
        </p:nvSpPr>
        <p:spPr>
          <a:xfrm>
            <a:off x="6091238" y="2703433"/>
            <a:ext cx="7934325" cy="1272183"/>
          </a:xfrm>
          <a:prstGeom prst="roundRect">
            <a:avLst>
              <a:gd name="adj" fmla="val 12226"/>
            </a:avLst>
          </a:prstGeom>
          <a:solidFill>
            <a:srgbClr val="E8F3E8"/>
          </a:solidFill>
          <a:ln/>
        </p:spPr>
      </p:sp>
      <p:sp>
        <p:nvSpPr>
          <p:cNvPr id="8" name="Text 4"/>
          <p:cNvSpPr/>
          <p:nvPr/>
        </p:nvSpPr>
        <p:spPr>
          <a:xfrm>
            <a:off x="6263997" y="2876193"/>
            <a:ext cx="2160270" cy="269915"/>
          </a:xfrm>
          <a:prstGeom prst="rect">
            <a:avLst/>
          </a:prstGeom>
          <a:noFill/>
          <a:ln/>
        </p:spPr>
        <p:txBody>
          <a:bodyPr wrap="none" rtlCol="0" anchor="t"/>
          <a:lstStyle/>
          <a:p>
            <a:pPr marL="0" indent="0">
              <a:lnSpc>
                <a:spcPts val="2126"/>
              </a:lnSpc>
              <a:buNone/>
            </a:pPr>
            <a:r>
              <a:rPr lang="en-US" sz="1701" b="1" dirty="0">
                <a:solidFill>
                  <a:srgbClr val="405449"/>
                </a:solidFill>
                <a:latin typeface="Fraunces" pitchFamily="34" charset="0"/>
                <a:ea typeface="Fraunces" pitchFamily="34" charset="-122"/>
                <a:cs typeface="Fraunces" pitchFamily="34" charset="-120"/>
              </a:rPr>
              <a:t>Discretization</a:t>
            </a:r>
            <a:endParaRPr lang="en-US" sz="1701" dirty="0"/>
          </a:p>
        </p:txBody>
      </p:sp>
      <p:sp>
        <p:nvSpPr>
          <p:cNvPr id="9" name="Text 5"/>
          <p:cNvSpPr/>
          <p:nvPr/>
        </p:nvSpPr>
        <p:spPr>
          <a:xfrm>
            <a:off x="6263997" y="3249692"/>
            <a:ext cx="7588806" cy="553164"/>
          </a:xfrm>
          <a:prstGeom prst="rect">
            <a:avLst/>
          </a:prstGeom>
          <a:noFill/>
          <a:ln/>
        </p:spPr>
        <p:txBody>
          <a:bodyPr wrap="square" rtlCol="0" anchor="t"/>
          <a:lstStyle/>
          <a:p>
            <a:pPr marL="0" indent="0">
              <a:lnSpc>
                <a:spcPts val="2177"/>
              </a:lnSpc>
              <a:buNone/>
            </a:pPr>
            <a:r>
              <a:rPr lang="en-US" sz="1361" dirty="0">
                <a:solidFill>
                  <a:srgbClr val="405449"/>
                </a:solidFill>
                <a:latin typeface="Nobile" pitchFamily="34" charset="0"/>
                <a:ea typeface="Nobile" pitchFamily="34" charset="-122"/>
                <a:cs typeface="Nobile" pitchFamily="34" charset="-120"/>
              </a:rPr>
              <a:t>The team divided the interval [0, 2π] into discrete points, using the sine values at these points as labels for the quantum machine learning model.</a:t>
            </a:r>
            <a:endParaRPr lang="en-US" sz="1361" dirty="0"/>
          </a:p>
        </p:txBody>
      </p:sp>
      <p:sp>
        <p:nvSpPr>
          <p:cNvPr id="10" name="Shape 6"/>
          <p:cNvSpPr/>
          <p:nvPr/>
        </p:nvSpPr>
        <p:spPr>
          <a:xfrm>
            <a:off x="6091238" y="4148376"/>
            <a:ext cx="7934325" cy="1272183"/>
          </a:xfrm>
          <a:prstGeom prst="roundRect">
            <a:avLst>
              <a:gd name="adj" fmla="val 12226"/>
            </a:avLst>
          </a:prstGeom>
          <a:solidFill>
            <a:srgbClr val="E8F3E8"/>
          </a:solidFill>
          <a:ln/>
        </p:spPr>
      </p:sp>
      <p:sp>
        <p:nvSpPr>
          <p:cNvPr id="11" name="Text 7"/>
          <p:cNvSpPr/>
          <p:nvPr/>
        </p:nvSpPr>
        <p:spPr>
          <a:xfrm>
            <a:off x="6263997" y="4321135"/>
            <a:ext cx="2179082" cy="269915"/>
          </a:xfrm>
          <a:prstGeom prst="rect">
            <a:avLst/>
          </a:prstGeom>
          <a:noFill/>
          <a:ln/>
        </p:spPr>
        <p:txBody>
          <a:bodyPr wrap="none" rtlCol="0" anchor="t"/>
          <a:lstStyle/>
          <a:p>
            <a:pPr marL="0" indent="0">
              <a:lnSpc>
                <a:spcPts val="2126"/>
              </a:lnSpc>
              <a:buNone/>
            </a:pPr>
            <a:r>
              <a:rPr lang="en-US" sz="1701" b="1" dirty="0">
                <a:solidFill>
                  <a:srgbClr val="405449"/>
                </a:solidFill>
                <a:latin typeface="Fraunces" pitchFamily="34" charset="0"/>
                <a:ea typeface="Fraunces" pitchFamily="34" charset="-122"/>
                <a:cs typeface="Fraunces" pitchFamily="34" charset="-120"/>
              </a:rPr>
              <a:t>Model Development</a:t>
            </a:r>
            <a:endParaRPr lang="en-US" sz="1701" dirty="0"/>
          </a:p>
        </p:txBody>
      </p:sp>
      <p:sp>
        <p:nvSpPr>
          <p:cNvPr id="12" name="Text 8"/>
          <p:cNvSpPr/>
          <p:nvPr/>
        </p:nvSpPr>
        <p:spPr>
          <a:xfrm>
            <a:off x="6263997" y="4694634"/>
            <a:ext cx="7588806" cy="553164"/>
          </a:xfrm>
          <a:prstGeom prst="rect">
            <a:avLst/>
          </a:prstGeom>
          <a:noFill/>
          <a:ln/>
        </p:spPr>
        <p:txBody>
          <a:bodyPr wrap="square" rtlCol="0" anchor="t"/>
          <a:lstStyle/>
          <a:p>
            <a:pPr marL="0" indent="0">
              <a:lnSpc>
                <a:spcPts val="2177"/>
              </a:lnSpc>
              <a:buNone/>
            </a:pPr>
            <a:r>
              <a:rPr lang="en-US" sz="1361" dirty="0">
                <a:solidFill>
                  <a:srgbClr val="405449"/>
                </a:solidFill>
                <a:latin typeface="Nobile" pitchFamily="34" charset="0"/>
                <a:ea typeface="Nobile" pitchFamily="34" charset="-122"/>
                <a:cs typeface="Nobile" pitchFamily="34" charset="-120"/>
              </a:rPr>
              <a:t>They created a quantum circuit to predict the sine values, leveraging the unique properties of quantum systems to learn the underlying function.</a:t>
            </a:r>
            <a:endParaRPr lang="en-US" sz="1361" dirty="0"/>
          </a:p>
        </p:txBody>
      </p:sp>
      <p:sp>
        <p:nvSpPr>
          <p:cNvPr id="13" name="Shape 9"/>
          <p:cNvSpPr/>
          <p:nvPr/>
        </p:nvSpPr>
        <p:spPr>
          <a:xfrm>
            <a:off x="6091238" y="5593318"/>
            <a:ext cx="7934325" cy="1272183"/>
          </a:xfrm>
          <a:prstGeom prst="roundRect">
            <a:avLst>
              <a:gd name="adj" fmla="val 12226"/>
            </a:avLst>
          </a:prstGeom>
          <a:solidFill>
            <a:srgbClr val="E8F3E8"/>
          </a:solidFill>
          <a:ln/>
        </p:spPr>
      </p:sp>
      <p:sp>
        <p:nvSpPr>
          <p:cNvPr id="14" name="Text 10"/>
          <p:cNvSpPr/>
          <p:nvPr/>
        </p:nvSpPr>
        <p:spPr>
          <a:xfrm>
            <a:off x="6263997" y="5766078"/>
            <a:ext cx="2160270" cy="269915"/>
          </a:xfrm>
          <a:prstGeom prst="rect">
            <a:avLst/>
          </a:prstGeom>
          <a:noFill/>
          <a:ln/>
        </p:spPr>
        <p:txBody>
          <a:bodyPr wrap="none" rtlCol="0" anchor="t"/>
          <a:lstStyle/>
          <a:p>
            <a:pPr marL="0" indent="0">
              <a:lnSpc>
                <a:spcPts val="2126"/>
              </a:lnSpc>
              <a:buNone/>
            </a:pPr>
            <a:r>
              <a:rPr lang="en-US" sz="1701" b="1" dirty="0">
                <a:solidFill>
                  <a:srgbClr val="405449"/>
                </a:solidFill>
                <a:latin typeface="Fraunces" pitchFamily="34" charset="0"/>
                <a:ea typeface="Fraunces" pitchFamily="34" charset="-122"/>
                <a:cs typeface="Fraunces" pitchFamily="34" charset="-120"/>
              </a:rPr>
              <a:t>Visualization</a:t>
            </a:r>
            <a:endParaRPr lang="en-US" sz="1701" dirty="0"/>
          </a:p>
        </p:txBody>
      </p:sp>
      <p:sp>
        <p:nvSpPr>
          <p:cNvPr id="15" name="Text 11"/>
          <p:cNvSpPr/>
          <p:nvPr/>
        </p:nvSpPr>
        <p:spPr>
          <a:xfrm>
            <a:off x="6263997" y="6139577"/>
            <a:ext cx="7588806" cy="553164"/>
          </a:xfrm>
          <a:prstGeom prst="rect">
            <a:avLst/>
          </a:prstGeom>
          <a:noFill/>
          <a:ln/>
        </p:spPr>
        <p:txBody>
          <a:bodyPr wrap="square" rtlCol="0" anchor="t"/>
          <a:lstStyle/>
          <a:p>
            <a:pPr marL="0" indent="0">
              <a:lnSpc>
                <a:spcPts val="2177"/>
              </a:lnSpc>
              <a:buNone/>
            </a:pPr>
            <a:r>
              <a:rPr lang="en-US" sz="1361" dirty="0">
                <a:solidFill>
                  <a:srgbClr val="405449"/>
                </a:solidFill>
                <a:latin typeface="Nobile" pitchFamily="34" charset="0"/>
                <a:ea typeface="Nobile" pitchFamily="34" charset="-122"/>
                <a:cs typeface="Nobile" pitchFamily="34" charset="-120"/>
              </a:rPr>
              <a:t>The team visualized the predicted sine values alongside the actual values, demonstrating the effectiveness of the quantum machine learning model.</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38951"/>
          </a:solidFill>
          <a:ln/>
        </p:spPr>
      </p:sp>
      <p:sp>
        <p:nvSpPr>
          <p:cNvPr id="3" name="Shape 1"/>
          <p:cNvSpPr/>
          <p:nvPr/>
        </p:nvSpPr>
        <p:spPr>
          <a:xfrm>
            <a:off x="0" y="0"/>
            <a:ext cx="14630400" cy="8229600"/>
          </a:xfrm>
          <a:prstGeom prst="rect">
            <a:avLst/>
          </a:prstGeom>
          <a:solidFill>
            <a:srgbClr val="DFEEE2"/>
          </a:solidFill>
          <a:ln/>
        </p:spPr>
      </p:sp>
      <p:sp>
        <p:nvSpPr>
          <p:cNvPr id="4" name="Text 2"/>
          <p:cNvSpPr/>
          <p:nvPr/>
        </p:nvSpPr>
        <p:spPr>
          <a:xfrm>
            <a:off x="864037" y="1195626"/>
            <a:ext cx="4937760" cy="617101"/>
          </a:xfrm>
          <a:prstGeom prst="rect">
            <a:avLst/>
          </a:prstGeom>
          <a:solidFill>
            <a:schemeClr val="accent6">
              <a:lumMod val="20000"/>
              <a:lumOff val="80000"/>
            </a:schemeClr>
          </a:solidFill>
          <a:ln/>
        </p:spPr>
        <p:txBody>
          <a:bodyPr wrap="none" rtlCol="0" anchor="t"/>
          <a:lstStyle/>
          <a:p>
            <a:pPr marL="0" indent="0">
              <a:lnSpc>
                <a:spcPts val="4860"/>
              </a:lnSpc>
              <a:buNone/>
            </a:pPr>
            <a:r>
              <a:rPr lang="en-US" sz="3888" b="1" dirty="0">
                <a:solidFill>
                  <a:srgbClr val="3B4540"/>
                </a:solidFill>
                <a:latin typeface="Fraunces" pitchFamily="34" charset="0"/>
                <a:ea typeface="Fraunces" pitchFamily="34" charset="-122"/>
                <a:cs typeface="Fraunces" pitchFamily="34" charset="-120"/>
              </a:rPr>
              <a:t>Task 4 Overview:</a:t>
            </a:r>
            <a:endParaRPr lang="en-US" sz="3888" dirty="0"/>
          </a:p>
        </p:txBody>
      </p:sp>
      <p:sp>
        <p:nvSpPr>
          <p:cNvPr id="5" name="Text 3"/>
          <p:cNvSpPr/>
          <p:nvPr/>
        </p:nvSpPr>
        <p:spPr>
          <a:xfrm>
            <a:off x="1258967" y="2306479"/>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Objective:</a:t>
            </a:r>
            <a:r>
              <a:rPr lang="en-US" sz="1944" dirty="0">
                <a:solidFill>
                  <a:srgbClr val="405449"/>
                </a:solidFill>
                <a:latin typeface="Nobile" pitchFamily="34" charset="0"/>
                <a:ea typeface="Nobile" pitchFamily="34" charset="-122"/>
                <a:cs typeface="Nobile" pitchFamily="34" charset="-120"/>
              </a:rPr>
              <a:t> To develop a quantum machine learning model to learn the sine function.</a:t>
            </a:r>
            <a:endParaRPr lang="en-US" sz="1944" dirty="0"/>
          </a:p>
        </p:txBody>
      </p:sp>
      <p:sp>
        <p:nvSpPr>
          <p:cNvPr id="6" name="Text 4"/>
          <p:cNvSpPr/>
          <p:nvPr/>
        </p:nvSpPr>
        <p:spPr>
          <a:xfrm>
            <a:off x="1258967" y="278784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Materials Used:</a:t>
            </a:r>
            <a:r>
              <a:rPr lang="en-US" sz="1944" dirty="0">
                <a:solidFill>
                  <a:srgbClr val="405449"/>
                </a:solidFill>
                <a:latin typeface="Nobile" pitchFamily="34" charset="0"/>
                <a:ea typeface="Nobile" pitchFamily="34" charset="-122"/>
                <a:cs typeface="Nobile" pitchFamily="34" charset="-120"/>
              </a:rPr>
              <a:t> </a:t>
            </a:r>
            <a:r>
              <a:rPr lang="en-US" sz="1944" u="sng" dirty="0">
                <a:solidFill>
                  <a:srgbClr val="32673D"/>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Quantum Sine Function Notebook</a:t>
            </a:r>
            <a:endParaRPr lang="en-US" sz="1944" dirty="0"/>
          </a:p>
        </p:txBody>
      </p:sp>
      <p:sp>
        <p:nvSpPr>
          <p:cNvPr id="7" name="Text 5"/>
          <p:cNvSpPr/>
          <p:nvPr/>
        </p:nvSpPr>
        <p:spPr>
          <a:xfrm>
            <a:off x="1258967" y="326921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Methodology:</a:t>
            </a:r>
            <a:endParaRPr lang="en-US" sz="1944" dirty="0"/>
          </a:p>
        </p:txBody>
      </p:sp>
      <p:sp>
        <p:nvSpPr>
          <p:cNvPr id="8" name="Text 6"/>
          <p:cNvSpPr/>
          <p:nvPr/>
        </p:nvSpPr>
        <p:spPr>
          <a:xfrm>
            <a:off x="1654016" y="3750588"/>
            <a:ext cx="12112347" cy="395049"/>
          </a:xfrm>
          <a:prstGeom prst="rect">
            <a:avLst/>
          </a:prstGeom>
          <a:noFill/>
          <a:ln/>
        </p:spPr>
        <p:txBody>
          <a:bodyPr wrap="none" rtlCol="0" anchor="t"/>
          <a:lstStyle/>
          <a:p>
            <a:pPr marL="685800" lvl="1"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Discretization:</a:t>
            </a:r>
            <a:r>
              <a:rPr lang="en-US" sz="1944" dirty="0">
                <a:solidFill>
                  <a:srgbClr val="405449"/>
                </a:solidFill>
                <a:latin typeface="Nobile" pitchFamily="34" charset="0"/>
                <a:ea typeface="Nobile" pitchFamily="34" charset="-122"/>
                <a:cs typeface="Nobile" pitchFamily="34" charset="-120"/>
              </a:rPr>
              <a:t> Dividing the interval [0, 2π] into discrete points.</a:t>
            </a:r>
            <a:endParaRPr lang="en-US" sz="1944" dirty="0"/>
          </a:p>
        </p:txBody>
      </p:sp>
      <p:sp>
        <p:nvSpPr>
          <p:cNvPr id="9" name="Text 7"/>
          <p:cNvSpPr/>
          <p:nvPr/>
        </p:nvSpPr>
        <p:spPr>
          <a:xfrm>
            <a:off x="1654016" y="4231958"/>
            <a:ext cx="12112347" cy="395049"/>
          </a:xfrm>
          <a:prstGeom prst="rect">
            <a:avLst/>
          </a:prstGeom>
          <a:noFill/>
          <a:ln/>
        </p:spPr>
        <p:txBody>
          <a:bodyPr wrap="none" rtlCol="0" anchor="t"/>
          <a:lstStyle/>
          <a:p>
            <a:pPr marL="685800" lvl="1"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Labeling:</a:t>
            </a:r>
            <a:r>
              <a:rPr lang="en-US" sz="1944" dirty="0">
                <a:solidFill>
                  <a:srgbClr val="405449"/>
                </a:solidFill>
                <a:latin typeface="Nobile" pitchFamily="34" charset="0"/>
                <a:ea typeface="Nobile" pitchFamily="34" charset="-122"/>
                <a:cs typeface="Nobile" pitchFamily="34" charset="-120"/>
              </a:rPr>
              <a:t> Using sine values at these points as labels.</a:t>
            </a:r>
            <a:endParaRPr lang="en-US" sz="1944" dirty="0"/>
          </a:p>
        </p:txBody>
      </p:sp>
      <p:sp>
        <p:nvSpPr>
          <p:cNvPr id="10" name="Text 8"/>
          <p:cNvSpPr/>
          <p:nvPr/>
        </p:nvSpPr>
        <p:spPr>
          <a:xfrm>
            <a:off x="1654016" y="4713327"/>
            <a:ext cx="12112347" cy="395049"/>
          </a:xfrm>
          <a:prstGeom prst="rect">
            <a:avLst/>
          </a:prstGeom>
          <a:noFill/>
          <a:ln/>
        </p:spPr>
        <p:txBody>
          <a:bodyPr wrap="none" rtlCol="0" anchor="t"/>
          <a:lstStyle/>
          <a:p>
            <a:pPr marL="685800" lvl="1"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Model Development:</a:t>
            </a:r>
            <a:r>
              <a:rPr lang="en-US" sz="1944" dirty="0">
                <a:solidFill>
                  <a:srgbClr val="405449"/>
                </a:solidFill>
                <a:latin typeface="Nobile" pitchFamily="34" charset="0"/>
                <a:ea typeface="Nobile" pitchFamily="34" charset="-122"/>
                <a:cs typeface="Nobile" pitchFamily="34" charset="-120"/>
              </a:rPr>
              <a:t> Creating a quantum circuit to predict sine values.</a:t>
            </a:r>
            <a:endParaRPr lang="en-US" sz="1944" dirty="0"/>
          </a:p>
        </p:txBody>
      </p:sp>
      <p:sp>
        <p:nvSpPr>
          <p:cNvPr id="11" name="Text 9"/>
          <p:cNvSpPr/>
          <p:nvPr/>
        </p:nvSpPr>
        <p:spPr>
          <a:xfrm>
            <a:off x="1258967" y="5194697"/>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Results:</a:t>
            </a:r>
            <a:endParaRPr lang="en-US" sz="1944" dirty="0"/>
          </a:p>
        </p:txBody>
      </p:sp>
      <p:sp>
        <p:nvSpPr>
          <p:cNvPr id="12" name="Text 10"/>
          <p:cNvSpPr/>
          <p:nvPr/>
        </p:nvSpPr>
        <p:spPr>
          <a:xfrm>
            <a:off x="1654016" y="5676067"/>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405449"/>
                </a:solidFill>
                <a:latin typeface="Nobile" pitchFamily="34" charset="0"/>
                <a:ea typeface="Nobile" pitchFamily="34" charset="-122"/>
                <a:cs typeface="Nobile" pitchFamily="34" charset="-120"/>
              </a:rPr>
              <a:t>Successful implementation of the model.</a:t>
            </a:r>
            <a:endParaRPr lang="en-US" sz="1944" dirty="0"/>
          </a:p>
        </p:txBody>
      </p:sp>
      <p:sp>
        <p:nvSpPr>
          <p:cNvPr id="13" name="Text 11"/>
          <p:cNvSpPr/>
          <p:nvPr/>
        </p:nvSpPr>
        <p:spPr>
          <a:xfrm>
            <a:off x="1654016" y="6157436"/>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405449"/>
                </a:solidFill>
                <a:latin typeface="Nobile" pitchFamily="34" charset="0"/>
                <a:ea typeface="Nobile" pitchFamily="34" charset="-122"/>
                <a:cs typeface="Nobile" pitchFamily="34" charset="-120"/>
              </a:rPr>
              <a:t>Visualization of predicted vs. actual sine values.</a:t>
            </a:r>
            <a:endParaRPr lang="en-US" sz="1944" dirty="0"/>
          </a:p>
        </p:txBody>
      </p:sp>
      <p:sp>
        <p:nvSpPr>
          <p:cNvPr id="14" name="Text 12"/>
          <p:cNvSpPr/>
          <p:nvPr/>
        </p:nvSpPr>
        <p:spPr>
          <a:xfrm>
            <a:off x="1258967" y="6638806"/>
            <a:ext cx="12507397" cy="576033"/>
          </a:xfrm>
          <a:prstGeom prst="rect">
            <a:avLst/>
          </a:prstGeom>
          <a:noFill/>
          <a:ln/>
        </p:spPr>
        <p:txBody>
          <a:bodyPr wrap="none" rtlCol="0" anchor="t"/>
          <a:lstStyle/>
          <a:p>
            <a:pPr marL="342900" indent="-342900" algn="l">
              <a:lnSpc>
                <a:spcPts val="3110"/>
              </a:lnSpc>
              <a:buSzPct val="100000"/>
              <a:buChar char="•"/>
            </a:pPr>
            <a:r>
              <a:rPr lang="en-US" sz="1944" b="1" dirty="0">
                <a:solidFill>
                  <a:srgbClr val="405449"/>
                </a:solidFill>
                <a:latin typeface="Nobile" pitchFamily="34" charset="0"/>
                <a:ea typeface="Nobile" pitchFamily="34" charset="-122"/>
                <a:cs typeface="Nobile" pitchFamily="34" charset="-120"/>
              </a:rPr>
              <a:t>Link to Project Notebook: </a:t>
            </a:r>
            <a:r>
              <a:rPr lang="en-US" sz="1944" b="1" dirty="0">
                <a:solidFill>
                  <a:schemeClr val="accent6">
                    <a:lumMod val="50000"/>
                  </a:schemeClr>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Click here</a:t>
            </a:r>
            <a:r>
              <a:rPr lang="en-US" sz="1944" b="1" dirty="0">
                <a:solidFill>
                  <a:schemeClr val="accent6">
                    <a:lumMod val="50000"/>
                  </a:schemeClr>
                </a:solidFill>
                <a:latin typeface="Nobile" pitchFamily="34" charset="0"/>
                <a:ea typeface="Nobile" pitchFamily="34" charset="-122"/>
                <a:cs typeface="Nobile" pitchFamily="34" charset="-120"/>
              </a:rPr>
              <a:t> </a:t>
            </a:r>
            <a:endParaRPr lang="en-US" sz="1944" dirty="0">
              <a:solidFill>
                <a:schemeClr val="accent6">
                  <a:lumMod val="50000"/>
                </a:schemeClr>
              </a:solidFill>
            </a:endParaRPr>
          </a:p>
        </p:txBody>
      </p:sp>
      <p:pic>
        <p:nvPicPr>
          <p:cNvPr id="20" name="Picture 19">
            <a:extLst>
              <a:ext uri="{FF2B5EF4-FFF2-40B4-BE49-F238E27FC236}">
                <a16:creationId xmlns:a16="http://schemas.microsoft.com/office/drawing/2014/main" id="{6C20F524-7D7D-0D11-F2D9-09CE5BDDE67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0" y="-24817"/>
            <a:ext cx="14630400" cy="10395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1136</Words>
  <Application>Microsoft Office PowerPoint</Application>
  <PresentationFormat>Custom</PresentationFormat>
  <Paragraphs>120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Fraunces</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Disha Mondal</cp:lastModifiedBy>
  <cp:revision>9</cp:revision>
  <dcterms:created xsi:type="dcterms:W3CDTF">2024-07-27T17:18:18Z</dcterms:created>
  <dcterms:modified xsi:type="dcterms:W3CDTF">2024-07-27T18:15:51Z</dcterms:modified>
</cp:coreProperties>
</file>